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8288000" cy="10287000"/>
  <p:notesSz cx="6858000" cy="9144000"/>
  <p:embeddedFontLst>
    <p:embeddedFont>
      <p:font typeface="Arimo" panose="020B0604020202020204" charset="0"/>
      <p:bold r:id="rId52"/>
      <p:boldItalic r:id="rId53"/>
    </p:embeddedFont>
    <p:embeddedFont>
      <p:font typeface="Arimo Medium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j1PNKah0avGmgfRBpiOsS1YzKx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2E520C-FB11-A41F-92D2-9362DEDA2BE4}" v="80" dt="2024-09-29T14:24:01.887"/>
    <p1510:client id="{D2DC8014-9C5C-068F-1752-41DF20326A2B}" v="220" dt="2024-09-29T14:36:28.8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8" name="Google Shape;218;p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221" name="Google Shape;221;p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2" name="Google Shape;222;p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f8fbbffc8f_1_2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1" name="Google Shape;231;g2f8fbbffc8f_1_2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32" name="Google Shape;232;g2f8fbbffc8f_1_2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2f8fbbffc8f_1_2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234" name="Google Shape;234;g2f8fbbffc8f_1_2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5" name="Google Shape;235;g2f8fbbffc8f_1_2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6682ee81b_1_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51" name="Google Shape;251;g306682ee81b_1_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52" name="Google Shape;252;g306682ee81b_1_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306682ee81b_1_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254" name="Google Shape;254;g306682ee81b_1_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55" name="Google Shape;255;g306682ee81b_1_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06682ee81b_1_1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66" name="Google Shape;266;g306682ee81b_1_1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67" name="Google Shape;267;g306682ee81b_1_1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306682ee81b_1_1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269" name="Google Shape;269;g306682ee81b_1_1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70" name="Google Shape;270;g306682ee81b_1_1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83" name="Google Shape;283;p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84" name="Google Shape;284;p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286" name="Google Shape;286;p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87" name="Google Shape;287;p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98" name="Google Shape;298;p1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99" name="Google Shape;299;p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01" name="Google Shape;301;p1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2" name="Google Shape;302;p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6682ee81b_1_7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6" name="Google Shape;316;g306682ee81b_1_7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17" name="Google Shape;317;g306682ee81b_1_7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306682ee81b_1_7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19" name="Google Shape;319;g306682ee81b_1_7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0" name="Google Shape;320;g306682ee81b_1_7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6682ee81b_1_10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2" name="Google Shape;332;g306682ee81b_1_10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33" name="Google Shape;333;g306682ee81b_1_10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306682ee81b_1_10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35" name="Google Shape;335;g306682ee81b_1_10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6" name="Google Shape;336;g306682ee81b_1_10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06682ee81b_1_5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7" name="Google Shape;347;g306682ee81b_1_5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48" name="Google Shape;348;g306682ee81b_1_5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306682ee81b_1_5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50" name="Google Shape;350;g306682ee81b_1_5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1" name="Google Shape;351;g306682ee81b_1_5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06703a204c_0_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5" name="Google Shape;365;g306703a204c_0_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66" name="Google Shape;366;g306703a204c_0_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306703a204c_0_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68" name="Google Shape;368;g306703a204c_0_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9" name="Google Shape;369;g306703a204c_0_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6682ee81b_1_9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80" name="Google Shape;380;g306682ee81b_1_9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81" name="Google Shape;381;g306682ee81b_1_9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306682ee81b_1_9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83" name="Google Shape;383;g306682ee81b_1_9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84" name="Google Shape;384;g306682ee81b_1_9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06703a204c_0_10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7" name="Google Shape;397;g306703a204c_0_107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98" name="Google Shape;398;g306703a204c_0_107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306703a204c_0_10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400" name="Google Shape;400;g306703a204c_0_107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01" name="Google Shape;401;g306703a204c_0_107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068ba11208_1_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11" name="Google Shape;411;g3068ba11208_1_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2" name="Google Shape;412;g3068ba11208_1_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3068ba11208_1_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414" name="Google Shape;414;g3068ba11208_1_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15" name="Google Shape;415;g3068ba11208_1_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06682ee81b_1_6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26" name="Google Shape;426;g306682ee81b_1_6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27" name="Google Shape;427;g306682ee81b_1_6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306682ee81b_1_6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429" name="Google Shape;429;g306682ee81b_1_6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30" name="Google Shape;430;g306682ee81b_1_6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06703a204c_0_9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42" name="Google Shape;442;g306703a204c_0_9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43" name="Google Shape;443;g306703a204c_0_9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g306703a204c_0_9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445" name="Google Shape;445;g306703a204c_0_9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46" name="Google Shape;446;g306703a204c_0_9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06703a204c_0_4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56" name="Google Shape;456;g306703a204c_0_4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57" name="Google Shape;457;g306703a204c_0_4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306703a204c_0_4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459" name="Google Shape;459;g306703a204c_0_4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60" name="Google Shape;460;g306703a204c_0_4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06703a204c_0_5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72" name="Google Shape;472;g306703a204c_0_57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73" name="Google Shape;473;g306703a204c_0_57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g306703a204c_0_5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475" name="Google Shape;475;g306703a204c_0_57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76" name="Google Shape;476;g306703a204c_0_57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f8fbbffc8f_1_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89" name="Google Shape;489;g2f8fbbffc8f_1_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90" name="Google Shape;490;g2f8fbbffc8f_1_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g2f8fbbffc8f_1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492" name="Google Shape;492;g2f8fbbffc8f_1_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93" name="Google Shape;493;g2f8fbbffc8f_1_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06682ee81b_2_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02" name="Google Shape;502;g306682ee81b_2_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03" name="Google Shape;503;g306682ee81b_2_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306682ee81b_2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505" name="Google Shape;505;g306682ee81b_2_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06" name="Google Shape;506;g306682ee81b_2_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06682ee81b_2_1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17" name="Google Shape;517;g306682ee81b_2_1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18" name="Google Shape;518;g306682ee81b_2_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306682ee81b_2_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520" name="Google Shape;520;g306682ee81b_2_1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21" name="Google Shape;521;g306682ee81b_2_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0" name="Google Shape;120;p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06682ee81b_2_2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32" name="Google Shape;532;g306682ee81b_2_2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33" name="Google Shape;533;g306682ee81b_2_2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g306682ee81b_2_2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535" name="Google Shape;535;g306682ee81b_2_2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36" name="Google Shape;536;g306682ee81b_2_2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06682ee81b_2_8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47" name="Google Shape;547;g306682ee81b_2_8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48" name="Google Shape;548;g306682ee81b_2_8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g306682ee81b_2_8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550" name="Google Shape;550;g306682ee81b_2_8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51" name="Google Shape;551;g306682ee81b_2_8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06682ee81b_2_4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63" name="Google Shape;563;g306682ee81b_2_4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64" name="Google Shape;564;g306682ee81b_2_4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g306682ee81b_2_4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566" name="Google Shape;566;g306682ee81b_2_4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67" name="Google Shape;567;g306682ee81b_2_4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06682ee81b_2_7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78" name="Google Shape;578;g306682ee81b_2_7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79" name="Google Shape;579;g306682ee81b_2_7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306682ee81b_2_7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581" name="Google Shape;581;g306682ee81b_2_7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82" name="Google Shape;582;g306682ee81b_2_7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06682ee81b_2_9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93" name="Google Shape;593;g306682ee81b_2_9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94" name="Google Shape;594;g306682ee81b_2_9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306682ee81b_2_9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596" name="Google Shape;596;g306682ee81b_2_9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97" name="Google Shape;597;g306682ee81b_2_9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06682ee81b_2_19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08" name="Google Shape;608;g306682ee81b_2_19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09" name="Google Shape;609;g306682ee81b_2_19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0" name="Google Shape;610;g306682ee81b_2_19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611" name="Google Shape;611;g306682ee81b_2_19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12" name="Google Shape;612;g306682ee81b_2_19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06682ee81b_2_11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22" name="Google Shape;622;g306682ee81b_2_11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23" name="Google Shape;623;g306682ee81b_2_11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g306682ee81b_2_11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625" name="Google Shape;625;g306682ee81b_2_11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26" name="Google Shape;626;g306682ee81b_2_11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d39ff7df2d_0_1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36" name="Google Shape;636;g2d39ff7df2d_0_1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37" name="Google Shape;637;g2d39ff7df2d_0_1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g2d39ff7df2d_0_1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639" name="Google Shape;639;g2d39ff7df2d_0_1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40" name="Google Shape;640;g2d39ff7df2d_0_1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06682ee81b_2_15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50" name="Google Shape;650;g306682ee81b_2_15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51" name="Google Shape;651;g306682ee81b_2_15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g306682ee81b_2_15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653" name="Google Shape;653;g306682ee81b_2_15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54" name="Google Shape;654;g306682ee81b_2_15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06682ee81b_2_14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64" name="Google Shape;664;g306682ee81b_2_14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65" name="Google Shape;665;g306682ee81b_2_14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g306682ee81b_2_14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667" name="Google Shape;667;g306682ee81b_2_14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68" name="Google Shape;668;g306682ee81b_2_14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3" name="Google Shape;133;p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34" name="Google Shape;134;p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36" name="Google Shape;136;p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06682ee81b_2_13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77" name="Google Shape;677;g306682ee81b_2_13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78" name="Google Shape;678;g306682ee81b_2_13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g306682ee81b_2_13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680" name="Google Shape;680;g306682ee81b_2_13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81" name="Google Shape;681;g306682ee81b_2_13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d39ff7df2d_0_2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92" name="Google Shape;692;g2d39ff7df2d_0_2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93" name="Google Shape;693;g2d39ff7df2d_0_2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g2d39ff7df2d_0_2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695" name="Google Shape;695;g2d39ff7df2d_0_2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96" name="Google Shape;696;g2d39ff7df2d_0_2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06682ee81b_2_18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07" name="Google Shape;707;g306682ee81b_2_18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08" name="Google Shape;708;g306682ee81b_2_18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g306682ee81b_2_18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710" name="Google Shape;710;g306682ee81b_2_18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11" name="Google Shape;711;g306682ee81b_2_18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06682ee81b_2_17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21" name="Google Shape;721;g306682ee81b_2_17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22" name="Google Shape;722;g306682ee81b_2_17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3" name="Google Shape;723;g306682ee81b_2_17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724" name="Google Shape;724;g306682ee81b_2_17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25" name="Google Shape;725;g306682ee81b_2_17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068e661e22_0_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g3068e661e2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06682ee81b_0_1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7" name="Google Shape;147;g306682ee81b_0_1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8" name="Google Shape;148;g306682ee81b_0_1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306682ee81b_0_1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50" name="Google Shape;150;g306682ee81b_0_1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51" name="Google Shape;151;g306682ee81b_0_1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68ba11208_3_1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2" name="Google Shape;162;g3068ba11208_3_1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3" name="Google Shape;163;g3068ba11208_3_1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3068ba11208_3_1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65" name="Google Shape;165;g3068ba11208_3_1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6" name="Google Shape;166;g3068ba11208_3_1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68ba11208_3_2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7" name="Google Shape;177;g3068ba11208_3_2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8" name="Google Shape;178;g3068ba11208_3_2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3068ba11208_3_2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80" name="Google Shape;180;g3068ba11208_3_2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81" name="Google Shape;181;g3068ba11208_3_2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6682ee81b_0_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1" name="Google Shape;191;g306682ee81b_0_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2" name="Google Shape;192;g306682ee81b_0_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306682ee81b_0_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94" name="Google Shape;194;g306682ee81b_0_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5" name="Google Shape;195;g306682ee81b_0_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4" name="Google Shape;204;p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5" name="Google Shape;205;p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어떻게 실행하는지 간략하게 넣어봤는데 이 과정도 PPT 사진을 따로 올려드리겠습니다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지금은 어떻게 해야 Colab을 실행할 수 있는지 간략하게만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207" name="Google Shape;207;p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8" name="Google Shape;208;p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4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4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4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5000495" y="6028985"/>
            <a:ext cx="2769870" cy="2769870"/>
          </a:xfrm>
          <a:custGeom>
            <a:avLst/>
            <a:gdLst/>
            <a:ahLst/>
            <a:cxnLst/>
            <a:rect l="l" t="t" r="r" b="b"/>
            <a:pathLst>
              <a:path w="3693160" h="3693160" extrusionOk="0">
                <a:moveTo>
                  <a:pt x="0" y="0"/>
                </a:moveTo>
                <a:lnTo>
                  <a:pt x="3693160" y="0"/>
                </a:lnTo>
                <a:lnTo>
                  <a:pt x="3693160" y="3693160"/>
                </a:lnTo>
                <a:lnTo>
                  <a:pt x="0" y="3693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>
            <a:off x="7505489" y="1866477"/>
            <a:ext cx="3276981" cy="3276981"/>
          </a:xfrm>
          <a:custGeom>
            <a:avLst/>
            <a:gdLst/>
            <a:ahLst/>
            <a:cxnLst/>
            <a:rect l="l" t="t" r="r" b="b"/>
            <a:pathLst>
              <a:path w="4369308" h="4369308" extrusionOk="0">
                <a:moveTo>
                  <a:pt x="0" y="0"/>
                </a:moveTo>
                <a:lnTo>
                  <a:pt x="4369308" y="0"/>
                </a:lnTo>
                <a:lnTo>
                  <a:pt x="4369308" y="4369308"/>
                </a:lnTo>
                <a:lnTo>
                  <a:pt x="0" y="4369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2" name="Google Shape;92;p1"/>
          <p:cNvSpPr txBox="1"/>
          <p:nvPr/>
        </p:nvSpPr>
        <p:spPr>
          <a:xfrm>
            <a:off x="3530919" y="4648767"/>
            <a:ext cx="11226161" cy="20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44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데이터 분석 스터디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3530919" y="6422301"/>
            <a:ext cx="11226300" cy="16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44">
                <a:solidFill>
                  <a:srgbClr val="CA96ED"/>
                </a:solidFill>
              </a:rPr>
              <a:t>3</a:t>
            </a:r>
            <a:r>
              <a:rPr lang="en-US" sz="10444" b="0" i="0" u="none" strike="noStrike" cap="none">
                <a:solidFill>
                  <a:srgbClr val="CA96ED"/>
                </a:solidFill>
                <a:latin typeface="Arial"/>
                <a:ea typeface="Arial"/>
                <a:cs typeface="Arial"/>
                <a:sym typeface="Arial"/>
              </a:rPr>
              <a:t>주차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13175502" y="924279"/>
            <a:ext cx="3756775" cy="42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1355723" y="924279"/>
            <a:ext cx="2943283" cy="42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5" name="Google Shape;225;p8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226" name="Google Shape;226;p8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227" name="Google Shape;227;p8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228" name="Google Shape;228;p8"/>
          <p:cNvSpPr txBox="1"/>
          <p:nvPr/>
        </p:nvSpPr>
        <p:spPr>
          <a:xfrm>
            <a:off x="5766052" y="3592195"/>
            <a:ext cx="6948600" cy="489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50" dirty="0">
                <a:solidFill>
                  <a:srgbClr val="9943B8"/>
                </a:solidFill>
              </a:rPr>
              <a:t>4</a:t>
            </a:r>
            <a:r>
              <a:rPr lang="en-US" sz="7550" b="0" i="0" u="none" strike="noStrike" cap="none" dirty="0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7550" dirty="0">
                <a:solidFill>
                  <a:srgbClr val="9943B8"/>
                </a:solidFill>
              </a:rPr>
              <a:t>1</a:t>
            </a:r>
            <a:endParaRPr sz="7550" dirty="0"/>
          </a:p>
          <a:p>
            <a:pPr algn="ctr">
              <a:lnSpc>
                <a:spcPct val="140010"/>
              </a:lnSpc>
            </a:pPr>
            <a:r>
              <a:rPr lang="en-US" sz="7550" err="1">
                <a:solidFill>
                  <a:srgbClr val="9943B8"/>
                </a:solidFill>
              </a:rPr>
              <a:t>데이터프레임</a:t>
            </a:r>
            <a:r>
              <a:rPr lang="en-US" sz="7550" dirty="0">
                <a:solidFill>
                  <a:srgbClr val="9943B8"/>
                </a:solidFill>
              </a:rPr>
              <a:t> </a:t>
            </a:r>
            <a:endParaRPr lang="en-US" sz="7550" dirty="0"/>
          </a:p>
          <a:p>
            <a:pPr marL="0" marR="0" lvl="0" indent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50" dirty="0" err="1">
                <a:solidFill>
                  <a:srgbClr val="9943B8"/>
                </a:solidFill>
              </a:rPr>
              <a:t>생성과</a:t>
            </a:r>
            <a:r>
              <a:rPr lang="en-US" sz="7550" dirty="0">
                <a:solidFill>
                  <a:srgbClr val="9943B8"/>
                </a:solidFill>
              </a:rPr>
              <a:t> </a:t>
            </a:r>
            <a:r>
              <a:rPr lang="en-US" sz="7550" dirty="0" err="1">
                <a:solidFill>
                  <a:srgbClr val="9943B8"/>
                </a:solidFill>
              </a:rPr>
              <a:t>정렬</a:t>
            </a:r>
            <a:endParaRPr sz="7550" dirty="0" err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f8fbbffc8f_1_23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8" name="Google Shape;238;g2f8fbbffc8f_1_23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239" name="Google Shape;239;g2f8fbbffc8f_1_23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240" name="Google Shape;240;g2f8fbbffc8f_1_23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241" name="Google Shape;241;g2f8fbbffc8f_1_23"/>
          <p:cNvSpPr txBox="1"/>
          <p:nvPr/>
        </p:nvSpPr>
        <p:spPr>
          <a:xfrm>
            <a:off x="1201050" y="1600350"/>
            <a:ext cx="145725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5">
                <a:solidFill>
                  <a:srgbClr val="9943B8"/>
                </a:solidFill>
              </a:rPr>
              <a:t>4</a:t>
            </a:r>
            <a:r>
              <a:rPr lang="en-US" sz="6485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.1.1 </a:t>
            </a:r>
            <a:r>
              <a:rPr lang="en-US" sz="6485">
                <a:solidFill>
                  <a:srgbClr val="9943B8"/>
                </a:solidFill>
              </a:rPr>
              <a:t>데이터프레임 생성과 이름변경</a:t>
            </a:r>
            <a:endParaRPr/>
          </a:p>
        </p:txBody>
      </p:sp>
      <p:sp>
        <p:nvSpPr>
          <p:cNvPr id="242" name="Google Shape;242;g2f8fbbffc8f_1_23"/>
          <p:cNvSpPr txBox="1"/>
          <p:nvPr/>
        </p:nvSpPr>
        <p:spPr>
          <a:xfrm>
            <a:off x="1201052" y="2858100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 i="0" u="none" strike="noStrike" cap="none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pd.</a:t>
            </a: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DataFrame</a:t>
            </a:r>
            <a:r>
              <a:rPr lang="en-US" sz="4700" b="1" i="0" u="none" strike="noStrike" cap="none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(data) </a:t>
            </a:r>
            <a:endParaRPr/>
          </a:p>
        </p:txBody>
      </p:sp>
      <p:pic>
        <p:nvPicPr>
          <p:cNvPr id="243" name="Google Shape;243;g2f8fbbffc8f_1_23"/>
          <p:cNvPicPr preferRelativeResize="0"/>
          <p:nvPr/>
        </p:nvPicPr>
        <p:blipFill rotWithShape="1">
          <a:blip r:embed="rId4">
            <a:alphaModFix/>
          </a:blip>
          <a:srcRect l="3219" t="14074" r="25712"/>
          <a:stretch/>
        </p:blipFill>
        <p:spPr>
          <a:xfrm>
            <a:off x="1055075" y="4722200"/>
            <a:ext cx="5785351" cy="24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f8fbbffc8f_1_23"/>
          <p:cNvPicPr preferRelativeResize="0"/>
          <p:nvPr/>
        </p:nvPicPr>
        <p:blipFill rotWithShape="1">
          <a:blip r:embed="rId5">
            <a:alphaModFix/>
          </a:blip>
          <a:srcRect r="61811"/>
          <a:stretch/>
        </p:blipFill>
        <p:spPr>
          <a:xfrm>
            <a:off x="2724150" y="6491225"/>
            <a:ext cx="369570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f8fbbffc8f_1_23"/>
          <p:cNvPicPr preferRelativeResize="0"/>
          <p:nvPr/>
        </p:nvPicPr>
        <p:blipFill rotWithShape="1">
          <a:blip r:embed="rId6">
            <a:alphaModFix/>
          </a:blip>
          <a:srcRect r="61961"/>
          <a:stretch/>
        </p:blipFill>
        <p:spPr>
          <a:xfrm>
            <a:off x="2724150" y="7767575"/>
            <a:ext cx="369570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f8fbbffc8f_1_23"/>
          <p:cNvSpPr txBox="1"/>
          <p:nvPr/>
        </p:nvSpPr>
        <p:spPr>
          <a:xfrm>
            <a:off x="1201042" y="3999325"/>
            <a:ext cx="128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리스트</a:t>
            </a:r>
            <a:endParaRPr sz="3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7" name="Google Shape;247;g2f8fbbffc8f_1_23"/>
          <p:cNvSpPr txBox="1"/>
          <p:nvPr/>
        </p:nvSpPr>
        <p:spPr>
          <a:xfrm>
            <a:off x="7650427" y="3999325"/>
            <a:ext cx="167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딕셔너리</a:t>
            </a:r>
            <a:endParaRPr sz="3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48" name="Google Shape;248;g2f8fbbffc8f_1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9100" y="4722025"/>
            <a:ext cx="7179724" cy="35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6682ee81b_1_1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8" name="Google Shape;258;g306682ee81b_1_1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259" name="Google Shape;259;g306682ee81b_1_1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260" name="Google Shape;260;g306682ee81b_1_1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261" name="Google Shape;261;g306682ee81b_1_1"/>
          <p:cNvSpPr txBox="1"/>
          <p:nvPr/>
        </p:nvSpPr>
        <p:spPr>
          <a:xfrm>
            <a:off x="1201052" y="1938025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.rename() - 행/열 이름 변경 메서드</a:t>
            </a:r>
            <a:endParaRPr/>
          </a:p>
        </p:txBody>
      </p:sp>
      <p:pic>
        <p:nvPicPr>
          <p:cNvPr id="262" name="Google Shape;262;g306682ee81b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050" y="3133788"/>
            <a:ext cx="9696450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306682ee81b_1_1"/>
          <p:cNvSpPr txBox="1"/>
          <p:nvPr/>
        </p:nvSpPr>
        <p:spPr>
          <a:xfrm>
            <a:off x="1596752" y="5542700"/>
            <a:ext cx="14438100" cy="303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시리즈와의 차이점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marR="0" lvl="0" indent="-527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943B8"/>
              </a:buClr>
              <a:buSzPts val="4700"/>
              <a:buFont typeface="Arimo"/>
              <a:buChar char="-"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열이 복수로 존재하기 때문에 데이터프레임 생성 시, index및 열들의 이름을 지정할 수 있다.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6682ee81b_1_13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3" name="Google Shape;273;g306682ee81b_1_13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274" name="Google Shape;274;g306682ee81b_1_13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275" name="Google Shape;275;g306682ee81b_1_13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276" name="Google Shape;276;g306682ee81b_1_13"/>
          <p:cNvSpPr txBox="1"/>
          <p:nvPr/>
        </p:nvSpPr>
        <p:spPr>
          <a:xfrm>
            <a:off x="1201052" y="2879750"/>
            <a:ext cx="13781100" cy="101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.index  	—----------&gt;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모든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index를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열거</a:t>
            </a:r>
            <a:endParaRPr dirty="0" err="1"/>
          </a:p>
        </p:txBody>
      </p:sp>
      <p:sp>
        <p:nvSpPr>
          <p:cNvPr id="277" name="Google Shape;277;g306682ee81b_1_13"/>
          <p:cNvSpPr txBox="1"/>
          <p:nvPr/>
        </p:nvSpPr>
        <p:spPr>
          <a:xfrm>
            <a:off x="1201052" y="3785675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.columns		—----------&gt; 모든 columns를 열거</a:t>
            </a:r>
            <a:endParaRPr/>
          </a:p>
        </p:txBody>
      </p:sp>
      <p:pic>
        <p:nvPicPr>
          <p:cNvPr id="278" name="Google Shape;278;g306682ee81b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725" y="4691600"/>
            <a:ext cx="9283073" cy="11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306682ee81b_1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5726" y="6197150"/>
            <a:ext cx="11727225" cy="306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306682ee81b_1_13"/>
          <p:cNvSpPr txBox="1"/>
          <p:nvPr/>
        </p:nvSpPr>
        <p:spPr>
          <a:xfrm>
            <a:off x="1201050" y="1600350"/>
            <a:ext cx="145725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5">
                <a:solidFill>
                  <a:srgbClr val="9943B8"/>
                </a:solidFill>
              </a:rPr>
              <a:t>4</a:t>
            </a:r>
            <a:r>
              <a:rPr lang="en-US" sz="6485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.1.</a:t>
            </a:r>
            <a:r>
              <a:rPr lang="en-US" sz="6485">
                <a:solidFill>
                  <a:srgbClr val="9943B8"/>
                </a:solidFill>
              </a:rPr>
              <a:t>2</a:t>
            </a:r>
            <a:r>
              <a:rPr lang="en-US" sz="6485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485">
                <a:solidFill>
                  <a:srgbClr val="9943B8"/>
                </a:solidFill>
              </a:rPr>
              <a:t>데이터프레임 행과 열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0" name="Google Shape;290;p9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291" name="Google Shape;291;p9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292" name="Google Shape;292;p9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293" name="Google Shape;293;p9"/>
          <p:cNvSpPr txBox="1"/>
          <p:nvPr/>
        </p:nvSpPr>
        <p:spPr>
          <a:xfrm>
            <a:off x="1201050" y="1938025"/>
            <a:ext cx="163734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r>
              <a:rPr lang="en-US" sz="45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set_index</a:t>
            </a:r>
            <a:r>
              <a:rPr 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() - </a:t>
            </a:r>
            <a:r>
              <a:rPr lang="en-US" sz="45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특정</a:t>
            </a:r>
            <a:r>
              <a:rPr 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ko-KR" alt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열</a:t>
            </a:r>
            <a:r>
              <a:rPr 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5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인덱스로</a:t>
            </a:r>
            <a:r>
              <a:rPr 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5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설정</a:t>
            </a:r>
            <a:r>
              <a:rPr 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45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</a:t>
            </a:r>
            <a:r>
              <a:rPr 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5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재구성하는</a:t>
            </a:r>
            <a:r>
              <a:rPr 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5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메서드</a:t>
            </a:r>
            <a:endParaRPr lang="ko-KR" altLang="en-US" sz="4500"/>
          </a:p>
        </p:txBody>
      </p:sp>
      <p:pic>
        <p:nvPicPr>
          <p:cNvPr id="294" name="Google Shape;29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050" y="3783625"/>
            <a:ext cx="97917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050" y="4755175"/>
            <a:ext cx="9725574" cy="423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5" name="Google Shape;305;p10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306" name="Google Shape;306;p10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307" name="Google Shape;307;p10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308" name="Google Shape;308;p10"/>
          <p:cNvSpPr txBox="1"/>
          <p:nvPr/>
        </p:nvSpPr>
        <p:spPr>
          <a:xfrm>
            <a:off x="1201050" y="1600350"/>
            <a:ext cx="145725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5">
                <a:solidFill>
                  <a:srgbClr val="9943B8"/>
                </a:solidFill>
              </a:rPr>
              <a:t>4.1.3 데이터프레임 인덱싱과 슬라이싱</a:t>
            </a:r>
            <a:endParaRPr/>
          </a:p>
        </p:txBody>
      </p:sp>
      <p:sp>
        <p:nvSpPr>
          <p:cNvPr id="309" name="Google Shape;309;p10"/>
          <p:cNvSpPr txBox="1"/>
          <p:nvPr/>
        </p:nvSpPr>
        <p:spPr>
          <a:xfrm>
            <a:off x="1201050" y="2879750"/>
            <a:ext cx="16295700" cy="101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.loc (</a:t>
            </a:r>
            <a:r>
              <a:rPr lang="en-US" sz="47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라벨기반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선택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)	 .</a:t>
            </a:r>
            <a:r>
              <a:rPr lang="en-US" sz="47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iloc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(</a:t>
            </a:r>
            <a:r>
              <a:rPr lang="en-US" sz="47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정수기반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선택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 dirty="0"/>
          </a:p>
        </p:txBody>
      </p:sp>
      <p:pic>
        <p:nvPicPr>
          <p:cNvPr id="310" name="Google Shape;31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5175" y="4524250"/>
            <a:ext cx="7134050" cy="455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4900" y="4429450"/>
            <a:ext cx="7438749" cy="465457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0"/>
          <p:cNvSpPr txBox="1"/>
          <p:nvPr/>
        </p:nvSpPr>
        <p:spPr>
          <a:xfrm>
            <a:off x="1535167" y="4062550"/>
            <a:ext cx="128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인덱싱</a:t>
            </a:r>
            <a:endParaRPr sz="3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13" name="Google Shape;313;p10"/>
          <p:cNvSpPr txBox="1"/>
          <p:nvPr/>
        </p:nvSpPr>
        <p:spPr>
          <a:xfrm>
            <a:off x="9424906" y="4062550"/>
            <a:ext cx="225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슬라이싱</a:t>
            </a:r>
            <a:endParaRPr sz="3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06682ee81b_1_73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3" name="Google Shape;323;g306682ee81b_1_73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324" name="Google Shape;324;g306682ee81b_1_73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325" name="Google Shape;325;g306682ee81b_1_73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326" name="Google Shape;326;g306682ee81b_1_73"/>
          <p:cNvSpPr txBox="1"/>
          <p:nvPr/>
        </p:nvSpPr>
        <p:spPr>
          <a:xfrm>
            <a:off x="1201050" y="1600350"/>
            <a:ext cx="145725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5">
                <a:solidFill>
                  <a:srgbClr val="9943B8"/>
                </a:solidFill>
              </a:rPr>
              <a:t>4.1.4 데이터프레임 복사</a:t>
            </a:r>
            <a:endParaRPr/>
          </a:p>
        </p:txBody>
      </p:sp>
      <p:sp>
        <p:nvSpPr>
          <p:cNvPr id="327" name="Google Shape;327;g306682ee81b_1_73"/>
          <p:cNvSpPr txBox="1"/>
          <p:nvPr/>
        </p:nvSpPr>
        <p:spPr>
          <a:xfrm>
            <a:off x="1201052" y="2879750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얕은 복사(shallow copy) or 뷰(view)</a:t>
            </a:r>
            <a:endParaRPr/>
          </a:p>
        </p:txBody>
      </p:sp>
      <p:sp>
        <p:nvSpPr>
          <p:cNvPr id="328" name="Google Shape;328;g306682ee81b_1_73"/>
          <p:cNvSpPr txBox="1"/>
          <p:nvPr/>
        </p:nvSpPr>
        <p:spPr>
          <a:xfrm>
            <a:off x="1201052" y="6248825"/>
            <a:ext cx="15752100" cy="202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얕은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복사는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두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객체가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상호의존적이기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때문에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4700" b="1" dirty="0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객체중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하나가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ko-KR" alt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변형되면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다른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하나또한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영향을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받는다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sz="4700" b="1" dirty="0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29" name="Google Shape;329;g306682ee81b_1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049" y="3780700"/>
            <a:ext cx="11901692" cy="226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06682ee81b_1_109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9" name="Google Shape;339;g306682ee81b_1_109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340" name="Google Shape;340;g306682ee81b_1_109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341" name="Google Shape;341;g306682ee81b_1_109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342" name="Google Shape;342;g306682ee81b_1_109"/>
          <p:cNvSpPr txBox="1"/>
          <p:nvPr/>
        </p:nvSpPr>
        <p:spPr>
          <a:xfrm>
            <a:off x="1201052" y="1938025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깊은 복사 - .copy()</a:t>
            </a:r>
            <a:endParaRPr/>
          </a:p>
        </p:txBody>
      </p:sp>
      <p:pic>
        <p:nvPicPr>
          <p:cNvPr id="343" name="Google Shape;343;g306682ee81b_1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050" y="2904025"/>
            <a:ext cx="16067050" cy="211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306682ee81b_1_109"/>
          <p:cNvSpPr txBox="1"/>
          <p:nvPr/>
        </p:nvSpPr>
        <p:spPr>
          <a:xfrm>
            <a:off x="1201052" y="5264075"/>
            <a:ext cx="13781100" cy="1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깊은 복사는 두 객체가 완전히 독립적이기 때문에 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객체중 하나가 변형되어도 영향을 주지 않는다.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06682ee81b_1_51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4" name="Google Shape;354;g306682ee81b_1_51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355" name="Google Shape;355;g306682ee81b_1_51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356" name="Google Shape;356;g306682ee81b_1_51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357" name="Google Shape;357;g306682ee81b_1_51"/>
          <p:cNvSpPr txBox="1"/>
          <p:nvPr/>
        </p:nvSpPr>
        <p:spPr>
          <a:xfrm>
            <a:off x="1201050" y="1600350"/>
            <a:ext cx="145725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5">
                <a:solidFill>
                  <a:srgbClr val="9943B8"/>
                </a:solidFill>
              </a:rPr>
              <a:t>4.1.5 데이터프레임 행/열 선택 및 추가</a:t>
            </a:r>
            <a:endParaRPr/>
          </a:p>
        </p:txBody>
      </p:sp>
      <p:sp>
        <p:nvSpPr>
          <p:cNvPr id="358" name="Google Shape;358;g306682ee81b_1_51"/>
          <p:cNvSpPr txBox="1"/>
          <p:nvPr/>
        </p:nvSpPr>
        <p:spPr>
          <a:xfrm>
            <a:off x="1201052" y="2879750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한 열을 선택해서 시리즈를 생성할때..</a:t>
            </a:r>
            <a:endParaRPr/>
          </a:p>
        </p:txBody>
      </p:sp>
      <p:pic>
        <p:nvPicPr>
          <p:cNvPr id="359" name="Google Shape;359;g306682ee81b_1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050" y="3725800"/>
            <a:ext cx="11793974" cy="22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306682ee81b_1_51"/>
          <p:cNvSpPr txBox="1"/>
          <p:nvPr/>
        </p:nvSpPr>
        <p:spPr>
          <a:xfrm>
            <a:off x="1201052" y="6052825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한 행을 선택해서 시리즈를 생성할때..</a:t>
            </a:r>
            <a:endParaRPr/>
          </a:p>
        </p:txBody>
      </p:sp>
      <p:pic>
        <p:nvPicPr>
          <p:cNvPr id="361" name="Google Shape;361;g306682ee81b_1_51"/>
          <p:cNvPicPr preferRelativeResize="0"/>
          <p:nvPr/>
        </p:nvPicPr>
        <p:blipFill rotWithShape="1">
          <a:blip r:embed="rId5">
            <a:alphaModFix/>
          </a:blip>
          <a:srcRect r="15952"/>
          <a:stretch/>
        </p:blipFill>
        <p:spPr>
          <a:xfrm>
            <a:off x="1201050" y="6898875"/>
            <a:ext cx="11582975" cy="15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306682ee81b_1_51"/>
          <p:cNvSpPr txBox="1"/>
          <p:nvPr/>
        </p:nvSpPr>
        <p:spPr>
          <a:xfrm>
            <a:off x="6310950" y="8305900"/>
            <a:ext cx="9400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** 행을 선택할때는 loc또는 iloc 인덱서를 사용해야 함</a:t>
            </a:r>
            <a:endParaRPr sz="3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6703a204c_0_6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2" name="Google Shape;372;g306703a204c_0_6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373" name="Google Shape;373;g306703a204c_0_6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374" name="Google Shape;374;g306703a204c_0_6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pic>
        <p:nvPicPr>
          <p:cNvPr id="375" name="Google Shape;375;g306703a204c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025" y="3678950"/>
            <a:ext cx="8921275" cy="44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306703a204c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5300" y="3586625"/>
            <a:ext cx="7470551" cy="483642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306703a204c_0_6"/>
          <p:cNvSpPr txBox="1"/>
          <p:nvPr/>
        </p:nvSpPr>
        <p:spPr>
          <a:xfrm>
            <a:off x="1201052" y="1938025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열또는 행을 추가할때..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1" name="Google Shape;101;p2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102" name="Google Shape;102;p2"/>
          <p:cNvSpPr/>
          <p:nvPr/>
        </p:nvSpPr>
        <p:spPr>
          <a:xfrm>
            <a:off x="7854491" y="2977112"/>
            <a:ext cx="993601" cy="1035679"/>
          </a:xfrm>
          <a:custGeom>
            <a:avLst/>
            <a:gdLst/>
            <a:ahLst/>
            <a:cxnLst/>
            <a:rect l="l" t="t" r="r" b="b"/>
            <a:pathLst>
              <a:path w="993601" h="1035679" extrusionOk="0">
                <a:moveTo>
                  <a:pt x="0" y="0"/>
                </a:moveTo>
                <a:lnTo>
                  <a:pt x="993601" y="0"/>
                </a:lnTo>
                <a:lnTo>
                  <a:pt x="993601" y="1035679"/>
                </a:lnTo>
                <a:lnTo>
                  <a:pt x="0" y="10356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3" name="Google Shape;103;p2"/>
          <p:cNvSpPr txBox="1"/>
          <p:nvPr/>
        </p:nvSpPr>
        <p:spPr>
          <a:xfrm>
            <a:off x="9373046" y="3319828"/>
            <a:ext cx="25893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5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r>
              <a:rPr lang="en-US" sz="3275" b="1" i="0" u="none" strike="noStrike" cap="none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주차 복습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7661011" y="3372215"/>
            <a:ext cx="1380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5">
                <a:solidFill>
                  <a:srgbClr val="FEFFFF"/>
                </a:solidFill>
              </a:rPr>
              <a:t>3</a:t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7854491" y="4411801"/>
            <a:ext cx="993601" cy="1035679"/>
          </a:xfrm>
          <a:custGeom>
            <a:avLst/>
            <a:gdLst/>
            <a:ahLst/>
            <a:cxnLst/>
            <a:rect l="l" t="t" r="r" b="b"/>
            <a:pathLst>
              <a:path w="993601" h="1035679" extrusionOk="0">
                <a:moveTo>
                  <a:pt x="0" y="0"/>
                </a:moveTo>
                <a:lnTo>
                  <a:pt x="993601" y="0"/>
                </a:lnTo>
                <a:lnTo>
                  <a:pt x="993601" y="1035679"/>
                </a:lnTo>
                <a:lnTo>
                  <a:pt x="0" y="10356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2"/>
          <p:cNvSpPr txBox="1"/>
          <p:nvPr/>
        </p:nvSpPr>
        <p:spPr>
          <a:xfrm>
            <a:off x="9373054" y="4754525"/>
            <a:ext cx="5292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5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데이터프레임 인트로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7661011" y="4806904"/>
            <a:ext cx="1380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5">
                <a:solidFill>
                  <a:srgbClr val="FEFFFF"/>
                </a:solidFill>
              </a:rPr>
              <a:t>4.0</a:t>
            </a:r>
            <a:endParaRPr/>
          </a:p>
        </p:txBody>
      </p:sp>
      <p:sp>
        <p:nvSpPr>
          <p:cNvPr id="108" name="Google Shape;108;p2"/>
          <p:cNvSpPr/>
          <p:nvPr/>
        </p:nvSpPr>
        <p:spPr>
          <a:xfrm>
            <a:off x="7854907" y="5854560"/>
            <a:ext cx="995739" cy="1037908"/>
          </a:xfrm>
          <a:custGeom>
            <a:avLst/>
            <a:gdLst/>
            <a:ahLst/>
            <a:cxnLst/>
            <a:rect l="l" t="t" r="r" b="b"/>
            <a:pathLst>
              <a:path w="995739" h="1037908" extrusionOk="0">
                <a:moveTo>
                  <a:pt x="0" y="0"/>
                </a:moveTo>
                <a:lnTo>
                  <a:pt x="995739" y="0"/>
                </a:lnTo>
                <a:lnTo>
                  <a:pt x="995739" y="1037908"/>
                </a:lnTo>
                <a:lnTo>
                  <a:pt x="0" y="1037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2"/>
          <p:cNvSpPr txBox="1"/>
          <p:nvPr/>
        </p:nvSpPr>
        <p:spPr>
          <a:xfrm>
            <a:off x="9376729" y="6198091"/>
            <a:ext cx="54309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75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데이터프레임 생성과 정렬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83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7661011" y="6250479"/>
            <a:ext cx="13836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83">
                <a:solidFill>
                  <a:srgbClr val="FEFFFF"/>
                </a:solidFill>
              </a:rPr>
              <a:t>4.1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13175502" y="924279"/>
            <a:ext cx="3756775" cy="42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1355723" y="924279"/>
            <a:ext cx="2943283" cy="42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2058191" y="4884600"/>
            <a:ext cx="5602800" cy="11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8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목 차</a:t>
            </a:r>
            <a:endParaRPr/>
          </a:p>
        </p:txBody>
      </p:sp>
      <p:sp>
        <p:nvSpPr>
          <p:cNvPr id="114" name="Google Shape;114;p2"/>
          <p:cNvSpPr/>
          <p:nvPr/>
        </p:nvSpPr>
        <p:spPr>
          <a:xfrm>
            <a:off x="6850410" y="3026076"/>
            <a:ext cx="19050" cy="5151501"/>
          </a:xfrm>
          <a:custGeom>
            <a:avLst/>
            <a:gdLst/>
            <a:ahLst/>
            <a:cxnLst/>
            <a:rect l="l" t="t" r="r" b="b"/>
            <a:pathLst>
              <a:path w="25400" h="6868668" extrusionOk="0">
                <a:moveTo>
                  <a:pt x="0" y="6868668"/>
                </a:moveTo>
                <a:lnTo>
                  <a:pt x="0" y="0"/>
                </a:lnTo>
                <a:lnTo>
                  <a:pt x="25400" y="0"/>
                </a:lnTo>
                <a:lnTo>
                  <a:pt x="25400" y="6868668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115" name="Google Shape;115;p2"/>
          <p:cNvSpPr/>
          <p:nvPr/>
        </p:nvSpPr>
        <p:spPr>
          <a:xfrm>
            <a:off x="7854907" y="7299560"/>
            <a:ext cx="995739" cy="1037908"/>
          </a:xfrm>
          <a:custGeom>
            <a:avLst/>
            <a:gdLst/>
            <a:ahLst/>
            <a:cxnLst/>
            <a:rect l="l" t="t" r="r" b="b"/>
            <a:pathLst>
              <a:path w="995739" h="1037908" extrusionOk="0">
                <a:moveTo>
                  <a:pt x="0" y="0"/>
                </a:moveTo>
                <a:lnTo>
                  <a:pt x="995739" y="0"/>
                </a:lnTo>
                <a:lnTo>
                  <a:pt x="995739" y="1037908"/>
                </a:lnTo>
                <a:lnTo>
                  <a:pt x="0" y="1037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6" name="Google Shape;116;p2"/>
          <p:cNvSpPr txBox="1"/>
          <p:nvPr/>
        </p:nvSpPr>
        <p:spPr>
          <a:xfrm>
            <a:off x="9376729" y="7643091"/>
            <a:ext cx="5430900" cy="11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83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데이터프레임의 데이터 타임</a:t>
            </a:r>
            <a:endParaRPr sz="3283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83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(자료형)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7661011" y="7695479"/>
            <a:ext cx="13836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83">
                <a:solidFill>
                  <a:srgbClr val="FEFFFF"/>
                </a:solidFill>
              </a:rPr>
              <a:t>4.2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06682ee81b_1_91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7" name="Google Shape;387;g306682ee81b_1_91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388" name="Google Shape;388;g306682ee81b_1_91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389" name="Google Shape;389;g306682ee81b_1_91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390" name="Google Shape;390;g306682ee81b_1_91"/>
          <p:cNvSpPr txBox="1"/>
          <p:nvPr/>
        </p:nvSpPr>
        <p:spPr>
          <a:xfrm>
            <a:off x="1201050" y="1600350"/>
            <a:ext cx="145725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5">
                <a:solidFill>
                  <a:srgbClr val="9943B8"/>
                </a:solidFill>
              </a:rPr>
              <a:t>4.1.6 데이터프레임 연산</a:t>
            </a:r>
            <a:endParaRPr/>
          </a:p>
        </p:txBody>
      </p:sp>
      <p:sp>
        <p:nvSpPr>
          <p:cNvPr id="391" name="Google Shape;391;g306682ee81b_1_91"/>
          <p:cNvSpPr txBox="1"/>
          <p:nvPr/>
        </p:nvSpPr>
        <p:spPr>
          <a:xfrm>
            <a:off x="1201052" y="2879750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.sum() - 합계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92" name="Google Shape;392;g306682ee81b_1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725" y="4272025"/>
            <a:ext cx="53340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306682ee81b_1_91"/>
          <p:cNvSpPr txBox="1"/>
          <p:nvPr/>
        </p:nvSpPr>
        <p:spPr>
          <a:xfrm>
            <a:off x="8158702" y="2879750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.mean() - 평균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94" name="Google Shape;394;g306682ee81b_1_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5575" y="4424438"/>
            <a:ext cx="54102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6703a204c_0_107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4" name="Google Shape;404;g306703a204c_0_107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405" name="Google Shape;405;g306703a204c_0_107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406" name="Google Shape;406;g306703a204c_0_107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407" name="Google Shape;407;g306703a204c_0_107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문제7)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08" name="Google Shape;408;g306703a204c_0_107"/>
          <p:cNvPicPr preferRelativeResize="0"/>
          <p:nvPr/>
        </p:nvPicPr>
        <p:blipFill rotWithShape="1">
          <a:blip r:embed="rId4">
            <a:alphaModFix/>
          </a:blip>
          <a:srcRect l="1319" r="-1319"/>
          <a:stretch/>
        </p:blipFill>
        <p:spPr>
          <a:xfrm>
            <a:off x="3689766" y="1590825"/>
            <a:ext cx="10908472" cy="79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068ba11208_1_1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8" name="Google Shape;418;g3068ba11208_1_1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419" name="Google Shape;419;g3068ba11208_1_1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420" name="Google Shape;420;g3068ba11208_1_1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421" name="Google Shape;421;g3068ba11208_1_1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문제7)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22" name="Google Shape;422;g3068ba11208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9375" y="1928713"/>
            <a:ext cx="9623550" cy="55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3068ba11208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9175" y="7716688"/>
            <a:ext cx="9243825" cy="16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06682ee81b_1_62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3" name="Google Shape;433;g306682ee81b_1_62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434" name="Google Shape;434;g306682ee81b_1_62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435" name="Google Shape;435;g306682ee81b_1_62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436" name="Google Shape;436;g306682ee81b_1_62"/>
          <p:cNvSpPr txBox="1"/>
          <p:nvPr/>
        </p:nvSpPr>
        <p:spPr>
          <a:xfrm>
            <a:off x="1201050" y="1600350"/>
            <a:ext cx="145725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5">
                <a:solidFill>
                  <a:srgbClr val="9943B8"/>
                </a:solidFill>
              </a:rPr>
              <a:t>4.1.7 데이터프레임 행/열 삭제</a:t>
            </a:r>
            <a:endParaRPr/>
          </a:p>
        </p:txBody>
      </p:sp>
      <p:sp>
        <p:nvSpPr>
          <p:cNvPr id="437" name="Google Shape;437;g306682ee81b_1_62"/>
          <p:cNvSpPr txBox="1"/>
          <p:nvPr/>
        </p:nvSpPr>
        <p:spPr>
          <a:xfrm>
            <a:off x="1201052" y="2879750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.drop() - 행/열을 삭제하는 함수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38" name="Google Shape;438;g306682ee81b_1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263" y="4033225"/>
            <a:ext cx="16098125" cy="20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306682ee81b_1_62"/>
          <p:cNvSpPr txBox="1"/>
          <p:nvPr/>
        </p:nvSpPr>
        <p:spPr>
          <a:xfrm>
            <a:off x="2370600" y="6125150"/>
            <a:ext cx="12583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** 행을 삭제할때는 axis = 0, 열을 삭제할때는 axis = 1로 지정해야 함</a:t>
            </a:r>
            <a:endParaRPr sz="3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06703a204c_0_96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9" name="Google Shape;449;g306703a204c_0_96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450" name="Google Shape;450;g306703a204c_0_96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451" name="Google Shape;451;g306703a204c_0_96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452" name="Google Shape;452;g306703a204c_0_96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문제10)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53" name="Google Shape;453;g306703a204c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525" y="1842825"/>
            <a:ext cx="9393600" cy="74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06703a204c_0_43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3" name="Google Shape;463;g306703a204c_0_43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464" name="Google Shape;464;g306703a204c_0_43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465" name="Google Shape;465;g306703a204c_0_43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466" name="Google Shape;466;g306703a204c_0_43"/>
          <p:cNvSpPr txBox="1"/>
          <p:nvPr/>
        </p:nvSpPr>
        <p:spPr>
          <a:xfrm>
            <a:off x="1201050" y="1600350"/>
            <a:ext cx="145725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5">
                <a:solidFill>
                  <a:srgbClr val="9943B8"/>
                </a:solidFill>
              </a:rPr>
              <a:t>4.1.8 데이터프레임 논리적 인덱싱</a:t>
            </a:r>
            <a:endParaRPr/>
          </a:p>
        </p:txBody>
      </p:sp>
      <p:pic>
        <p:nvPicPr>
          <p:cNvPr id="467" name="Google Shape;467;g306703a204c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6800" y="3916425"/>
            <a:ext cx="8251976" cy="30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306703a204c_0_43"/>
          <p:cNvSpPr txBox="1"/>
          <p:nvPr/>
        </p:nvSpPr>
        <p:spPr>
          <a:xfrm>
            <a:off x="1171687" y="7111800"/>
            <a:ext cx="16137300" cy="21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527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943B8"/>
              </a:buClr>
              <a:buSzPts val="4700"/>
              <a:buFont typeface="Arimo"/>
              <a:buChar char="-"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.between(): 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left ~ right 사이의 값을 추출가능하다</a:t>
            </a:r>
            <a:endParaRPr sz="3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inclusive 이용해 양쪽 데이터를 모두 포함하거나 한쪽 데이터만 포함 가능</a:t>
            </a:r>
            <a:endParaRPr sz="3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69" name="Google Shape;469;g306703a204c_0_43"/>
          <p:cNvSpPr txBox="1"/>
          <p:nvPr/>
        </p:nvSpPr>
        <p:spPr>
          <a:xfrm>
            <a:off x="1183050" y="2879750"/>
            <a:ext cx="15527100" cy="202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527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943B8"/>
              </a:buClr>
              <a:buSzPts val="4700"/>
              <a:buFont typeface="Arimo"/>
              <a:buChar char="-"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조건식을 이용한 논리적 인덱싱 -&gt; boolen으로 반환됨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06703a204c_0_57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9" name="Google Shape;479;g306703a204c_0_57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480" name="Google Shape;480;g306703a204c_0_57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481" name="Google Shape;481;g306703a204c_0_57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482" name="Google Shape;482;g306703a204c_0_57"/>
          <p:cNvSpPr txBox="1"/>
          <p:nvPr/>
        </p:nvSpPr>
        <p:spPr>
          <a:xfrm>
            <a:off x="1201050" y="1600350"/>
            <a:ext cx="145725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5">
                <a:solidFill>
                  <a:srgbClr val="9943B8"/>
                </a:solidFill>
              </a:rPr>
              <a:t>4.1.9 데이터프레임 정렬</a:t>
            </a:r>
            <a:endParaRPr/>
          </a:p>
        </p:txBody>
      </p:sp>
      <p:sp>
        <p:nvSpPr>
          <p:cNvPr id="483" name="Google Shape;483;g306703a204c_0_57"/>
          <p:cNvSpPr txBox="1"/>
          <p:nvPr/>
        </p:nvSpPr>
        <p:spPr>
          <a:xfrm>
            <a:off x="1201052" y="2879750"/>
            <a:ext cx="13781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.sort_index()와 sort_values()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84" name="Google Shape;484;g306703a204c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8075" y="7682650"/>
            <a:ext cx="8110276" cy="12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306703a204c_0_57"/>
          <p:cNvSpPr txBox="1"/>
          <p:nvPr/>
        </p:nvSpPr>
        <p:spPr>
          <a:xfrm>
            <a:off x="1201050" y="4184900"/>
            <a:ext cx="161373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527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943B8"/>
              </a:buClr>
              <a:buSzPts val="4700"/>
              <a:buFont typeface="Arimo"/>
              <a:buChar char="-"/>
            </a:pP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sort_index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()는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오름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내림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차순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정도를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정할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수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있음</a:t>
            </a:r>
            <a:endParaRPr lang="ko-KR" altLang="en-US" sz="4000" b="1">
              <a:solidFill>
                <a:srgbClr val="9943B8"/>
              </a:solidFill>
              <a:latin typeface="Arimo"/>
              <a:ea typeface="Arimo"/>
              <a:cs typeface="Arimo"/>
            </a:endParaRPr>
          </a:p>
          <a:p>
            <a:pPr marL="457200" marR="0" lvl="0" indent="-527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943B8"/>
              </a:buClr>
              <a:buSzPts val="4700"/>
              <a:buFont typeface="Arimo"/>
              <a:buChar char="-"/>
            </a:pP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반면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sort_values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()는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어떤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열의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값(by=“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열이름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”)에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대해서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오름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40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내림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차순으로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정렬할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수 </a:t>
            </a:r>
            <a:r>
              <a:rPr lang="en-US" sz="40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있음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</a:endParaRPr>
          </a:p>
        </p:txBody>
      </p:sp>
      <p:pic>
        <p:nvPicPr>
          <p:cNvPr id="486" name="Google Shape;486;g306703a204c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4050" y="7262088"/>
            <a:ext cx="80010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f8fbbffc8f_1_0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6" name="Google Shape;496;g2f8fbbffc8f_1_0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497" name="Google Shape;497;g2f8fbbffc8f_1_0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498" name="Google Shape;498;g2f8fbbffc8f_1_0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499" name="Google Shape;499;g2f8fbbffc8f_1_0"/>
          <p:cNvSpPr txBox="1"/>
          <p:nvPr/>
        </p:nvSpPr>
        <p:spPr>
          <a:xfrm>
            <a:off x="4317000" y="3609800"/>
            <a:ext cx="9654000" cy="652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50" dirty="0">
                <a:solidFill>
                  <a:srgbClr val="9943B8"/>
                </a:solidFill>
              </a:rPr>
              <a:t>4</a:t>
            </a:r>
            <a:r>
              <a:rPr lang="en-US" sz="7550" b="0" i="0" u="none" strike="noStrike" cap="none" dirty="0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7550" dirty="0">
                <a:solidFill>
                  <a:srgbClr val="9943B8"/>
                </a:solidFill>
              </a:rPr>
              <a:t>2</a:t>
            </a:r>
            <a:endParaRPr sz="7550" dirty="0"/>
          </a:p>
          <a:p>
            <a:pPr algn="ctr">
              <a:lnSpc>
                <a:spcPct val="140010"/>
              </a:lnSpc>
              <a:buClr>
                <a:schemeClr val="dk1"/>
              </a:buClr>
            </a:pPr>
            <a:r>
              <a:rPr lang="ko-KR" altLang="en-US" sz="7550" dirty="0">
                <a:solidFill>
                  <a:srgbClr val="9943B8"/>
                </a:solidFill>
              </a:rPr>
              <a:t>데이터프레임의</a:t>
            </a:r>
            <a:endParaRPr lang="ko-KR" dirty="0">
              <a:solidFill>
                <a:schemeClr val="dk1"/>
              </a:solidFill>
            </a:endParaRPr>
          </a:p>
          <a:p>
            <a:pPr marL="0" lvl="0" indent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ko-KR" altLang="en-US" sz="7550" dirty="0">
                <a:solidFill>
                  <a:srgbClr val="9943B8"/>
                </a:solidFill>
              </a:rPr>
              <a:t>데이터</a:t>
            </a:r>
            <a:r>
              <a:rPr lang="en-US" sz="7550" dirty="0">
                <a:solidFill>
                  <a:srgbClr val="9943B8"/>
                </a:solidFill>
              </a:rPr>
              <a:t> </a:t>
            </a:r>
            <a:r>
              <a:rPr lang="en-US" sz="7550" dirty="0" err="1">
                <a:solidFill>
                  <a:srgbClr val="9943B8"/>
                </a:solidFill>
              </a:rPr>
              <a:t>타입</a:t>
            </a:r>
            <a:r>
              <a:rPr lang="en-US" sz="7550" dirty="0">
                <a:solidFill>
                  <a:srgbClr val="9943B8"/>
                </a:solidFill>
              </a:rPr>
              <a:t>(</a:t>
            </a:r>
            <a:r>
              <a:rPr lang="en-US" sz="7550" dirty="0" err="1">
                <a:solidFill>
                  <a:srgbClr val="9943B8"/>
                </a:solidFill>
              </a:rPr>
              <a:t>자료형</a:t>
            </a:r>
            <a:r>
              <a:rPr lang="en-US" sz="7550" dirty="0">
                <a:solidFill>
                  <a:srgbClr val="9943B8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598">
              <a:solidFill>
                <a:srgbClr val="9943B8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06682ee81b_2_0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9" name="Google Shape;509;g306682ee81b_2_0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510" name="Google Shape;510;g306682ee81b_2_0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511" name="Google Shape;511;g306682ee81b_2_0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pic>
        <p:nvPicPr>
          <p:cNvPr id="512" name="Google Shape;512;g306682ee81b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5113" y="2224163"/>
            <a:ext cx="9610725" cy="56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306682ee81b_2_0"/>
          <p:cNvSpPr txBox="1"/>
          <p:nvPr/>
        </p:nvSpPr>
        <p:spPr>
          <a:xfrm>
            <a:off x="7302300" y="8782850"/>
            <a:ext cx="11013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306682ee81b_2_0"/>
          <p:cNvSpPr txBox="1"/>
          <p:nvPr/>
        </p:nvSpPr>
        <p:spPr>
          <a:xfrm>
            <a:off x="3944263" y="8173888"/>
            <a:ext cx="10399500" cy="121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파이썬의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기본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자료형과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비슷한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점도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존재하지만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endParaRPr lang="ko-KR" sz="3200" dirty="0">
              <a:solidFill>
                <a:schemeClr val="dk1"/>
              </a:solidFill>
              <a:latin typeface="Arimo"/>
              <a:ea typeface="Arimo"/>
              <a:cs typeface="Arimo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사용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목적에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따라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독특한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자료형도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존재함</a:t>
            </a:r>
            <a:r>
              <a:rPr lang="en-US" sz="3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sz="3200">
              <a:solidFill>
                <a:schemeClr val="dk1"/>
              </a:solidFill>
              <a:latin typeface="Arimo"/>
              <a:ea typeface="Arimo"/>
              <a:cs typeface="Arim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06682ee81b_2_10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4" name="Google Shape;524;g306682ee81b_2_10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525" name="Google Shape;525;g306682ee81b_2_10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526" name="Google Shape;526;g306682ee81b_2_10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527" name="Google Shape;527;g306682ee81b_2_10"/>
          <p:cNvSpPr txBox="1"/>
          <p:nvPr/>
        </p:nvSpPr>
        <p:spPr>
          <a:xfrm>
            <a:off x="1201050" y="3483525"/>
            <a:ext cx="15963600" cy="1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Category 타입:고유범주만 메모리에 저장하여 해당 범주만 참조</a:t>
            </a:r>
            <a:endParaRPr sz="44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Object 타입: 각 데이터의 항목을 문자열로 저장</a:t>
            </a:r>
            <a:endParaRPr sz="44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28" name="Google Shape;528;g306682ee81b_2_10"/>
          <p:cNvSpPr txBox="1"/>
          <p:nvPr/>
        </p:nvSpPr>
        <p:spPr>
          <a:xfrm>
            <a:off x="1201050" y="1600350"/>
            <a:ext cx="145725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5">
                <a:solidFill>
                  <a:srgbClr val="9943B8"/>
                </a:solidFill>
              </a:rPr>
              <a:t>4</a:t>
            </a:r>
            <a:r>
              <a:rPr lang="en-US" sz="6485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6485">
                <a:solidFill>
                  <a:srgbClr val="9943B8"/>
                </a:solidFill>
              </a:rPr>
              <a:t>2</a:t>
            </a:r>
            <a:r>
              <a:rPr lang="en-US" sz="6485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6485">
                <a:solidFill>
                  <a:srgbClr val="9943B8"/>
                </a:solidFill>
              </a:rPr>
              <a:t>1 Category 타입</a:t>
            </a:r>
            <a:endParaRPr/>
          </a:p>
        </p:txBody>
      </p:sp>
      <p:sp>
        <p:nvSpPr>
          <p:cNvPr id="529" name="Google Shape;529;g306682ee81b_2_10"/>
          <p:cNvSpPr txBox="1"/>
          <p:nvPr/>
        </p:nvSpPr>
        <p:spPr>
          <a:xfrm>
            <a:off x="1201050" y="5589750"/>
            <a:ext cx="16373400" cy="202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-&gt;	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category가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메모리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연산속도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측면에서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월등한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성능</a:t>
            </a:r>
            <a:endParaRPr sz="4700" b="1" dirty="0" err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>
              <a:lnSpc>
                <a:spcPct val="140000"/>
              </a:lnSpc>
            </a:pP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 (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항목이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제한되고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많은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프레임에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적합</a:t>
            </a:r>
            <a:r>
              <a:rPr lang="en-US" sz="47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 sz="4700" b="1" dirty="0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7" name="Google Shape;127;p3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128" name="Google Shape;128;p3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130" name="Google Shape;130;p3"/>
          <p:cNvSpPr txBox="1"/>
          <p:nvPr/>
        </p:nvSpPr>
        <p:spPr>
          <a:xfrm>
            <a:off x="6804856" y="4263707"/>
            <a:ext cx="46782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98">
                <a:solidFill>
                  <a:srgbClr val="9943B8"/>
                </a:solidFill>
              </a:rPr>
              <a:t>2</a:t>
            </a:r>
            <a:r>
              <a:rPr lang="en-US" sz="7598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주차 복습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06682ee81b_2_20"/>
          <p:cNvSpPr/>
          <p:nvPr/>
        </p:nvSpPr>
        <p:spPr>
          <a:xfrm>
            <a:off x="773660" y="512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9" name="Google Shape;539;g306682ee81b_2_20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540" name="Google Shape;540;g306682ee81b_2_20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541" name="Google Shape;541;g306682ee81b_2_20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pic>
        <p:nvPicPr>
          <p:cNvPr id="542" name="Google Shape;542;g306682ee81b_2_20"/>
          <p:cNvPicPr preferRelativeResize="0"/>
          <p:nvPr/>
        </p:nvPicPr>
        <p:blipFill rotWithShape="1">
          <a:blip r:embed="rId4">
            <a:alphaModFix/>
          </a:blip>
          <a:srcRect l="15577" r="5471"/>
          <a:stretch/>
        </p:blipFill>
        <p:spPr>
          <a:xfrm>
            <a:off x="957000" y="1773425"/>
            <a:ext cx="6374325" cy="47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306682ee81b_2_20"/>
          <p:cNvSpPr txBox="1"/>
          <p:nvPr/>
        </p:nvSpPr>
        <p:spPr>
          <a:xfrm>
            <a:off x="7543650" y="1846600"/>
            <a:ext cx="10533300" cy="538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514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943B8"/>
              </a:buClr>
              <a:buSzPts val="4500"/>
              <a:buFont typeface="Arimo"/>
              <a:buAutoNum type="arabicPeriod"/>
            </a:pPr>
            <a:r>
              <a:rPr lang="en-US" sz="45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읍면</a:t>
            </a:r>
            <a:r>
              <a:rPr 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-&gt;	</a:t>
            </a:r>
            <a:r>
              <a:rPr lang="en-US" sz="40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category로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변경</a:t>
            </a:r>
            <a:endParaRPr sz="4000" b="1" dirty="0" err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marR="0" lvl="0" indent="-514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943B8"/>
              </a:buClr>
              <a:buSzPts val="4500"/>
              <a:buFont typeface="Arimo"/>
              <a:buAutoNum type="arabicPeriod"/>
            </a:pPr>
            <a:r>
              <a:rPr lang="en-US" sz="45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설치신고일</a:t>
            </a:r>
            <a:r>
              <a:rPr 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45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데이터기준일자</a:t>
            </a:r>
            <a:r>
              <a:rPr lang="en-US" sz="45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4500" b="1" dirty="0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>
              <a:lnSpc>
                <a:spcPct val="140000"/>
              </a:lnSpc>
            </a:pP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-&gt; datetime64로 </a:t>
            </a:r>
            <a:r>
              <a:rPr lang="en-US" sz="40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변경</a:t>
            </a:r>
            <a:endParaRPr sz="4000" b="1" dirty="0" err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457200">
              <a:lnSpc>
                <a:spcPct val="140000"/>
              </a:lnSpc>
            </a:pP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-&gt;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분석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시의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효율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및 </a:t>
            </a:r>
            <a:endParaRPr lang="en-US" sz="4000" b="1" dirty="0" err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457200">
              <a:lnSpc>
                <a:spcPct val="140000"/>
              </a:lnSpc>
            </a:pPr>
            <a:r>
              <a:rPr lang="en-US" sz="40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 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처리 </a:t>
            </a:r>
            <a:r>
              <a:rPr lang="ko-KR" alt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속도면에서 유리함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</a:endParaRPr>
          </a:p>
        </p:txBody>
      </p:sp>
      <p:sp>
        <p:nvSpPr>
          <p:cNvPr id="544" name="Google Shape;544;g306682ee81b_2_20"/>
          <p:cNvSpPr txBox="1"/>
          <p:nvPr/>
        </p:nvSpPr>
        <p:spPr>
          <a:xfrm>
            <a:off x="16363425" y="8886175"/>
            <a:ext cx="1952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06682ee81b_2_84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4" name="Google Shape;554;g306682ee81b_2_84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555" name="Google Shape;555;g306682ee81b_2_84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556" name="Google Shape;556;g306682ee81b_2_84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557" name="Google Shape;557;g306682ee81b_2_84"/>
          <p:cNvSpPr txBox="1"/>
          <p:nvPr/>
        </p:nvSpPr>
        <p:spPr>
          <a:xfrm>
            <a:off x="1134750" y="1798950"/>
            <a:ext cx="9737700" cy="1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1.읍면 -&gt; category로 변경</a:t>
            </a:r>
            <a:endParaRPr sz="47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58" name="Google Shape;558;g306682ee81b_2_84"/>
          <p:cNvSpPr txBox="1"/>
          <p:nvPr/>
        </p:nvSpPr>
        <p:spPr>
          <a:xfrm>
            <a:off x="1210950" y="2865600"/>
            <a:ext cx="166683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astype() 매서드: 원본 데이터 변경 없이 새로운 데이터프레임 또는 시리즈 반환</a:t>
            </a:r>
            <a:endParaRPr sz="35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59" name="Google Shape;559;g306682ee81b_2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625" y="4510125"/>
            <a:ext cx="16039326" cy="31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306682ee81b_2_84"/>
          <p:cNvSpPr txBox="1"/>
          <p:nvPr/>
        </p:nvSpPr>
        <p:spPr>
          <a:xfrm>
            <a:off x="1210950" y="8283125"/>
            <a:ext cx="1666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-&gt;	변경된 결과를 기존 데이터프레임에 할당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6682ee81b_2_48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0" name="Google Shape;570;g306682ee81b_2_48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571" name="Google Shape;571;g306682ee81b_2_48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572" name="Google Shape;572;g306682ee81b_2_48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573" name="Google Shape;573;g306682ee81b_2_48"/>
          <p:cNvSpPr txBox="1"/>
          <p:nvPr/>
        </p:nvSpPr>
        <p:spPr>
          <a:xfrm>
            <a:off x="1201050" y="1600350"/>
            <a:ext cx="145725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5">
                <a:solidFill>
                  <a:srgbClr val="9943B8"/>
                </a:solidFill>
              </a:rPr>
              <a:t>4</a:t>
            </a:r>
            <a:r>
              <a:rPr lang="en-US" sz="6485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6485">
                <a:solidFill>
                  <a:srgbClr val="9943B8"/>
                </a:solidFill>
              </a:rPr>
              <a:t>2</a:t>
            </a:r>
            <a:r>
              <a:rPr lang="en-US" sz="6485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6485">
                <a:solidFill>
                  <a:srgbClr val="9943B8"/>
                </a:solidFill>
              </a:rPr>
              <a:t>2 datetime 타입</a:t>
            </a:r>
            <a:endParaRPr/>
          </a:p>
        </p:txBody>
      </p:sp>
      <p:sp>
        <p:nvSpPr>
          <p:cNvPr id="574" name="Google Shape;574;g306682ee81b_2_48"/>
          <p:cNvSpPr txBox="1"/>
          <p:nvPr/>
        </p:nvSpPr>
        <p:spPr>
          <a:xfrm>
            <a:off x="1201050" y="2827050"/>
            <a:ext cx="166683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to_datetime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()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매서드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: data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정보가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있는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str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타입의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원소를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가진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lang="ko-KR" altLang="en-US" sz="4000" b="1" dirty="0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시리즈의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문자열이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datetime64로 </a:t>
            </a:r>
            <a:r>
              <a:rPr lang="en-US" sz="40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변환됨</a:t>
            </a:r>
            <a:r>
              <a:rPr lang="en-US" sz="40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  <a:endParaRPr sz="4000" b="1" dirty="0">
              <a:solidFill>
                <a:srgbClr val="9943B8"/>
              </a:solidFill>
              <a:latin typeface="Arimo"/>
              <a:ea typeface="Arimo"/>
              <a:cs typeface="Arimo"/>
            </a:endParaRPr>
          </a:p>
        </p:txBody>
      </p:sp>
      <p:pic>
        <p:nvPicPr>
          <p:cNvPr id="575" name="Google Shape;575;g306682ee81b_2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750" y="4652000"/>
            <a:ext cx="14572499" cy="168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06682ee81b_2_74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5" name="Google Shape;585;g306682ee81b_2_74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586" name="Google Shape;586;g306682ee81b_2_74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587" name="Google Shape;587;g306682ee81b_2_74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588" name="Google Shape;588;g306682ee81b_2_74"/>
          <p:cNvSpPr txBox="1"/>
          <p:nvPr/>
        </p:nvSpPr>
        <p:spPr>
          <a:xfrm>
            <a:off x="1134750" y="1798950"/>
            <a:ext cx="16223100" cy="1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2. 설치신고일, 데이터기준일자 -&gt; datetime으로 변경</a:t>
            </a:r>
            <a:endParaRPr sz="47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89" name="Google Shape;589;g306682ee81b_2_74"/>
          <p:cNvSpPr txBox="1"/>
          <p:nvPr/>
        </p:nvSpPr>
        <p:spPr>
          <a:xfrm>
            <a:off x="1210950" y="28656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datetime() 매서드 활용 (object type을 datetime64 type으로 변경)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90" name="Google Shape;590;g306682ee81b_2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075" y="3535350"/>
            <a:ext cx="11642449" cy="58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06682ee81b_2_94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0" name="Google Shape;600;g306682ee81b_2_94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601" name="Google Shape;601;g306682ee81b_2_94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602" name="Google Shape;602;g306682ee81b_2_94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603" name="Google Shape;603;g306682ee81b_2_94"/>
          <p:cNvSpPr txBox="1"/>
          <p:nvPr/>
        </p:nvSpPr>
        <p:spPr>
          <a:xfrm>
            <a:off x="1363350" y="1798950"/>
            <a:ext cx="16223100" cy="1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527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rimo"/>
              <a:buChar char="+"/>
            </a:pPr>
            <a:r>
              <a:rPr lang="en-US" sz="47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유지기간 열 추가</a:t>
            </a:r>
            <a:endParaRPr sz="47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47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04" name="Google Shape;604;g306682ee81b_2_94"/>
          <p:cNvSpPr txBox="1"/>
          <p:nvPr/>
        </p:nvSpPr>
        <p:spPr>
          <a:xfrm>
            <a:off x="1210950" y="2865600"/>
            <a:ext cx="16668300" cy="13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943B8"/>
              </a:buClr>
              <a:buSzPts val="3600"/>
              <a:buFont typeface="Arimo"/>
              <a:buAutoNum type="arabicPeriod"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df_senior 데이터 프레임에 열 추가</a:t>
            </a:r>
            <a:endParaRPr sz="36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943B8"/>
              </a:buClr>
              <a:buSzPts val="3600"/>
              <a:buFont typeface="Arimo"/>
              <a:buAutoNum type="arabicPeriod"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‘데이터기준일자’ – ‘설치신고일’ = ‘유지기간’</a:t>
            </a:r>
            <a:endParaRPr sz="36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05" name="Google Shape;605;g306682ee81b_2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250" y="4374175"/>
            <a:ext cx="11962926" cy="50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06682ee81b_2_190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5" name="Google Shape;615;g306682ee81b_2_190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616" name="Google Shape;616;g306682ee81b_2_190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617" name="Google Shape;617;g306682ee81b_2_190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618" name="Google Shape;618;g306682ee81b_2_190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문제15)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19" name="Google Shape;619;g306682ee81b_2_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810" y="2889027"/>
            <a:ext cx="11560378" cy="48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06682ee81b_2_118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9" name="Google Shape;629;g306682ee81b_2_118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630" name="Google Shape;630;g306682ee81b_2_118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631" name="Google Shape;631;g306682ee81b_2_118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632" name="Google Shape;632;g306682ee81b_2_118"/>
          <p:cNvSpPr txBox="1"/>
          <p:nvPr/>
        </p:nvSpPr>
        <p:spPr>
          <a:xfrm>
            <a:off x="841950" y="1798800"/>
            <a:ext cx="16668300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dt접근자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나노초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마이크로초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, 초, 분, 시 , 일, 주, 월,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분기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, 년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등의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시간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기준으로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lang="ko-KR" sz="4000" b="1">
              <a:solidFill>
                <a:srgbClr val="9943B8"/>
              </a:solidFill>
              <a:latin typeface="Arimo"/>
              <a:ea typeface="Arimo"/>
              <a:cs typeface="Arimo"/>
            </a:endParaRPr>
          </a:p>
          <a:p>
            <a:pPr marL="0" lvl="0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정보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추출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가능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(datetime64의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자료형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데이터에서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활용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</a:endParaRPr>
          </a:p>
        </p:txBody>
      </p:sp>
      <p:pic>
        <p:nvPicPr>
          <p:cNvPr id="633" name="Google Shape;633;g306682ee81b_2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829" y="3357300"/>
            <a:ext cx="12869328" cy="59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d39ff7df2d_0_11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3" name="Google Shape;643;g2d39ff7df2d_0_11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644" name="Google Shape;644;g2d39ff7df2d_0_11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645" name="Google Shape;645;g2d39ff7df2d_0_11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646" name="Google Shape;646;g2d39ff7df2d_0_11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문제16)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47" name="Google Shape;647;g2d39ff7df2d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004" y="2352901"/>
            <a:ext cx="11305995" cy="645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06682ee81b_2_153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7" name="Google Shape;657;g306682ee81b_2_153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658" name="Google Shape;658;g306682ee81b_2_153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659" name="Google Shape;659;g306682ee81b_2_153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660" name="Google Shape;660;g306682ee81b_2_153"/>
          <p:cNvSpPr txBox="1"/>
          <p:nvPr/>
        </p:nvSpPr>
        <p:spPr>
          <a:xfrm>
            <a:off x="1210950" y="1798800"/>
            <a:ext cx="16668300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dt접근자와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to_period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()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결합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:</a:t>
            </a:r>
            <a:r>
              <a:rPr lang="en-US" sz="3600" b="1" i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i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freq파라미터</a:t>
            </a:r>
            <a:r>
              <a:rPr lang="en-US" sz="3600" b="1" i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ko-KR" altLang="en-US" sz="3600" b="1" i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설정</a:t>
            </a:r>
            <a:r>
              <a:rPr lang="en-US" sz="3600" b="1" i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ko-KR" alt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을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통해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lang="ko-KR" altLang="en-US" sz="3600" b="1" dirty="0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>
              <a:lnSpc>
                <a:spcPct val="140000"/>
              </a:lnSpc>
            </a:pP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구체적으로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원하는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날짜의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분리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또는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추출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가능</a:t>
            </a:r>
            <a:endParaRPr sz="3600" b="1">
              <a:solidFill>
                <a:srgbClr val="9943B8"/>
              </a:solidFill>
              <a:latin typeface="Arimo"/>
              <a:ea typeface="Arimo"/>
              <a:cs typeface="Arimo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61" name="Google Shape;661;g306682ee81b_2_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9550" y="3487975"/>
            <a:ext cx="11025926" cy="59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06682ee81b_2_143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1" name="Google Shape;671;g306682ee81b_2_143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672" name="Google Shape;672;g306682ee81b_2_143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673" name="Google Shape;673;g306682ee81b_2_143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pic>
        <p:nvPicPr>
          <p:cNvPr id="674" name="Google Shape;674;g306682ee81b_2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1886" y="2430463"/>
            <a:ext cx="13604224" cy="61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0" name="Google Shape;140;p4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141" name="Google Shape;141;p4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142" name="Google Shape;142;p4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4607100" y="3519750"/>
            <a:ext cx="9073800" cy="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9943B8"/>
                </a:solidFill>
                <a:latin typeface="Arimo Medium"/>
                <a:ea typeface="Arimo Medium"/>
                <a:cs typeface="Arimo Medium"/>
                <a:sym typeface="Arimo Medium"/>
              </a:rPr>
              <a:t>pd.Series(data, index, dtype, name)</a:t>
            </a:r>
            <a:endParaRPr sz="4000">
              <a:solidFill>
                <a:srgbClr val="9943B8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2212950" y="4923700"/>
            <a:ext cx="13862100" cy="44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9943B8"/>
                </a:solidFill>
                <a:latin typeface="Arimo Medium"/>
                <a:ea typeface="Arimo Medium"/>
                <a:cs typeface="Arimo Medium"/>
                <a:sym typeface="Arimo Medium"/>
              </a:rPr>
              <a:t>시리즈 생성: Pandas의 Series는 리스트, 딕셔너리, 배열 등 다양한 데이터 타입으로 생성할 수 있으며, 이때 기본적으로 자동으로 정수형 인덱스가 부여된다.</a:t>
            </a:r>
            <a:endParaRPr sz="4000">
              <a:solidFill>
                <a:srgbClr val="9943B8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06682ee81b_2_133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4" name="Google Shape;684;g306682ee81b_2_133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685" name="Google Shape;685;g306682ee81b_2_133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686" name="Google Shape;686;g306682ee81b_2_133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687" name="Google Shape;687;g306682ee81b_2_133"/>
          <p:cNvSpPr txBox="1"/>
          <p:nvPr/>
        </p:nvSpPr>
        <p:spPr>
          <a:xfrm>
            <a:off x="1210950" y="1798800"/>
            <a:ext cx="16668300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data_range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()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매서드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시작일과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종료일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또는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기간을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입력하면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lang="ko-KR" altLang="en-US" sz="3600" b="1" dirty="0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지정한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범위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내의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datetimeindex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생성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가능</a:t>
            </a:r>
            <a:endParaRPr sz="3600" b="1" dirty="0" err="1">
              <a:solidFill>
                <a:srgbClr val="9943B8"/>
              </a:solidFill>
              <a:latin typeface="Arimo"/>
              <a:ea typeface="Arimo"/>
              <a:cs typeface="Arimo"/>
            </a:endParaRPr>
          </a:p>
        </p:txBody>
      </p:sp>
      <p:pic>
        <p:nvPicPr>
          <p:cNvPr id="688" name="Google Shape;688;g306682ee81b_2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082" y="3317625"/>
            <a:ext cx="12901875" cy="47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g306682ee81b_2_133"/>
          <p:cNvSpPr txBox="1"/>
          <p:nvPr/>
        </p:nvSpPr>
        <p:spPr>
          <a:xfrm>
            <a:off x="2192125" y="822565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-&gt; freq 옵션의 다양성은 datetime의 자료 생성시에 많이 활용됨.</a:t>
            </a:r>
            <a:endParaRPr sz="36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d39ff7df2d_0_22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9" name="Google Shape;699;g2d39ff7df2d_0_22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700" name="Google Shape;700;g2d39ff7df2d_0_22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701" name="Google Shape;701;g2d39ff7df2d_0_22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702" name="Google Shape;702;g2d39ff7df2d_0_22"/>
          <p:cNvSpPr txBox="1"/>
          <p:nvPr/>
        </p:nvSpPr>
        <p:spPr>
          <a:xfrm>
            <a:off x="1210950" y="1798800"/>
            <a:ext cx="1666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문제17)</a:t>
            </a:r>
            <a:endParaRPr sz="40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703" name="Google Shape;703;g2d39ff7df2d_0_22"/>
          <p:cNvPicPr preferRelativeResize="0"/>
          <p:nvPr/>
        </p:nvPicPr>
        <p:blipFill rotWithShape="1">
          <a:blip r:embed="rId4">
            <a:alphaModFix/>
          </a:blip>
          <a:srcRect l="-2218" b="65047"/>
          <a:stretch/>
        </p:blipFill>
        <p:spPr>
          <a:xfrm>
            <a:off x="4291525" y="1798800"/>
            <a:ext cx="9704951" cy="354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2d39ff7df2d_0_22"/>
          <p:cNvPicPr preferRelativeResize="0"/>
          <p:nvPr/>
        </p:nvPicPr>
        <p:blipFill rotWithShape="1">
          <a:blip r:embed="rId4">
            <a:alphaModFix/>
          </a:blip>
          <a:srcRect l="941" t="54984" r="941" b="-53100"/>
          <a:stretch/>
        </p:blipFill>
        <p:spPr>
          <a:xfrm>
            <a:off x="5030200" y="4958850"/>
            <a:ext cx="8688824" cy="928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06682ee81b_2_180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14" name="Google Shape;714;g306682ee81b_2_180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715" name="Google Shape;715;g306682ee81b_2_180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716" name="Google Shape;716;g306682ee81b_2_180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pic>
        <p:nvPicPr>
          <p:cNvPr id="717" name="Google Shape;717;g306682ee81b_2_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0025" y="1647436"/>
            <a:ext cx="10690001" cy="4003976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g306682ee81b_2_180"/>
          <p:cNvSpPr txBox="1"/>
          <p:nvPr/>
        </p:nvSpPr>
        <p:spPr>
          <a:xfrm>
            <a:off x="1005175" y="5445975"/>
            <a:ext cx="166683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1: 1월 1일을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시작으로부터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4개의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매월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마지막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날을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ko-KR" alt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생성</a:t>
            </a:r>
            <a:endParaRPr sz="3600" b="1" dirty="0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2. ‘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근무날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’ 중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매월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시작일을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데이터로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생성</a:t>
            </a:r>
            <a:endParaRPr sz="3600" b="1" dirty="0" err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>
              <a:lnSpc>
                <a:spcPct val="140000"/>
              </a:lnSpc>
            </a:pP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3. 1월을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시작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분기로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하여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4분기로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나눈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후 </a:t>
            </a:r>
          </a:p>
          <a:p>
            <a:pPr>
              <a:lnSpc>
                <a:spcPct val="140000"/>
              </a:lnSpc>
            </a:pPr>
            <a:r>
              <a:rPr lang="en-US" sz="3600" b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 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각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분기의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시작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월의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마지막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날을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4개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만들어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생성</a:t>
            </a:r>
            <a:endParaRPr sz="3600" b="1" err="1">
              <a:solidFill>
                <a:srgbClr val="9943B8"/>
              </a:solidFill>
              <a:latin typeface="Arimo"/>
              <a:ea typeface="Arimo"/>
              <a:cs typeface="Arimo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4,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매월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첫번째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주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금요일</a:t>
            </a:r>
            <a:endParaRPr sz="3600" b="1" dirty="0" err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06682ee81b_2_170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8" name="Google Shape;728;g306682ee81b_2_170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729" name="Google Shape;729;g306682ee81b_2_170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730" name="Google Shape;730;g306682ee81b_2_170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731" name="Google Shape;731;g306682ee81b_2_170"/>
          <p:cNvSpPr txBox="1"/>
          <p:nvPr/>
        </p:nvSpPr>
        <p:spPr>
          <a:xfrm>
            <a:off x="1210950" y="1798800"/>
            <a:ext cx="16668300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format옵션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to_datetime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()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매서드에서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잘못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판단된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lang="ko-KR" altLang="en-US" sz="3600" b="1">
              <a:solidFill>
                <a:srgbClr val="9943B8"/>
              </a:solidFill>
              <a:latin typeface="Arimo"/>
              <a:ea typeface="Arimo"/>
              <a:cs typeface="Arimo"/>
              <a:sym typeface="Arimo"/>
            </a:endParaRPr>
          </a:p>
          <a:p>
            <a:pPr>
              <a:lnSpc>
                <a:spcPct val="140000"/>
              </a:lnSpc>
            </a:pP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월과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일을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ko-KR" alt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반환할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경우를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대비하여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에러를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줄일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 수 </a:t>
            </a:r>
            <a:r>
              <a:rPr lang="en-US" sz="3600" b="1" dirty="0" err="1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있다</a:t>
            </a:r>
            <a:r>
              <a:rPr lang="en-US" sz="3600" b="1" dirty="0">
                <a:solidFill>
                  <a:srgbClr val="9943B8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  <a:endParaRPr lang="ko-KR" altLang="en-US" sz="3600" b="1">
              <a:solidFill>
                <a:srgbClr val="9943B8"/>
              </a:solidFill>
              <a:latin typeface="Arimo"/>
              <a:ea typeface="Arimo"/>
              <a:cs typeface="Arimo"/>
            </a:endParaRPr>
          </a:p>
        </p:txBody>
      </p:sp>
      <p:pic>
        <p:nvPicPr>
          <p:cNvPr id="732" name="Google Shape;732;g306682ee81b_2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724" y="3636424"/>
            <a:ext cx="13748776" cy="52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3"/>
          <p:cNvSpPr txBox="1"/>
          <p:nvPr/>
        </p:nvSpPr>
        <p:spPr>
          <a:xfrm>
            <a:off x="1093103" y="3716143"/>
            <a:ext cx="16101794" cy="237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83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질의응답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4"/>
          <p:cNvSpPr txBox="1"/>
          <p:nvPr/>
        </p:nvSpPr>
        <p:spPr>
          <a:xfrm>
            <a:off x="1093103" y="3716143"/>
            <a:ext cx="16101794" cy="237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83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팀별 문제 풀이/해설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5"/>
          <p:cNvSpPr txBox="1"/>
          <p:nvPr/>
        </p:nvSpPr>
        <p:spPr>
          <a:xfrm>
            <a:off x="1093103" y="3716143"/>
            <a:ext cx="16101794" cy="237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83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문제 교환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6"/>
          <p:cNvSpPr txBox="1"/>
          <p:nvPr/>
        </p:nvSpPr>
        <p:spPr>
          <a:xfrm>
            <a:off x="1093103" y="3716143"/>
            <a:ext cx="16101794" cy="237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83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마무리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7"/>
          <p:cNvSpPr/>
          <p:nvPr/>
        </p:nvSpPr>
        <p:spPr>
          <a:xfrm>
            <a:off x="809825" y="494008"/>
            <a:ext cx="16668349" cy="9118159"/>
          </a:xfrm>
          <a:custGeom>
            <a:avLst/>
            <a:gdLst/>
            <a:ahLst/>
            <a:cxnLst/>
            <a:rect l="l" t="t" r="r" b="b"/>
            <a:pathLst>
              <a:path w="16668349" h="9118159" extrusionOk="0">
                <a:moveTo>
                  <a:pt x="0" y="0"/>
                </a:moveTo>
                <a:lnTo>
                  <a:pt x="16668349" y="0"/>
                </a:lnTo>
                <a:lnTo>
                  <a:pt x="16668349" y="9118159"/>
                </a:lnTo>
                <a:lnTo>
                  <a:pt x="0" y="91181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58" name="Google Shape;758;p37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759" name="Google Shape;759;p37"/>
          <p:cNvSpPr txBox="1"/>
          <p:nvPr/>
        </p:nvSpPr>
        <p:spPr>
          <a:xfrm>
            <a:off x="5132968" y="1998145"/>
            <a:ext cx="8022000" cy="11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8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과제 설명</a:t>
            </a:r>
            <a:endParaRPr/>
          </a:p>
        </p:txBody>
      </p:sp>
      <p:sp>
        <p:nvSpPr>
          <p:cNvPr id="760" name="Google Shape;760;p37"/>
          <p:cNvSpPr txBox="1"/>
          <p:nvPr/>
        </p:nvSpPr>
        <p:spPr>
          <a:xfrm>
            <a:off x="1355723" y="924279"/>
            <a:ext cx="2943283" cy="42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761" name="Google Shape;761;p37"/>
          <p:cNvSpPr txBox="1"/>
          <p:nvPr/>
        </p:nvSpPr>
        <p:spPr>
          <a:xfrm>
            <a:off x="6069851" y="4279115"/>
            <a:ext cx="28827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56" b="1" i="0" u="none" strike="noStrike" cap="none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발표 준비 :</a:t>
            </a:r>
            <a:endParaRPr/>
          </a:p>
        </p:txBody>
      </p:sp>
      <p:sp>
        <p:nvSpPr>
          <p:cNvPr id="762" name="Google Shape;762;p37"/>
          <p:cNvSpPr txBox="1"/>
          <p:nvPr/>
        </p:nvSpPr>
        <p:spPr>
          <a:xfrm>
            <a:off x="9306894" y="3743454"/>
            <a:ext cx="2928900" cy="16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4" b="1">
                <a:solidFill>
                  <a:srgbClr val="8068CB"/>
                </a:solidFill>
                <a:latin typeface="Arimo"/>
                <a:ea typeface="Arimo"/>
                <a:cs typeface="Arimo"/>
                <a:sym typeface="Arimo"/>
              </a:rPr>
              <a:t>4팀</a:t>
            </a:r>
            <a:endParaRPr/>
          </a:p>
        </p:txBody>
      </p:sp>
      <p:sp>
        <p:nvSpPr>
          <p:cNvPr id="763" name="Google Shape;763;p37"/>
          <p:cNvSpPr txBox="1"/>
          <p:nvPr/>
        </p:nvSpPr>
        <p:spPr>
          <a:xfrm>
            <a:off x="3324587" y="6598600"/>
            <a:ext cx="11638800" cy="11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75" b="1" i="0" u="none" strike="noStrike" cap="none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ch.</a:t>
            </a:r>
            <a:r>
              <a:rPr lang="en-US" sz="7575" b="1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  <a:r>
              <a:rPr lang="en-US" sz="7575" b="1" i="0" u="none" strike="noStrike" cap="none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7575" b="1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데이터프레임 다루기 1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068e661e22_0_5"/>
          <p:cNvSpPr/>
          <p:nvPr/>
        </p:nvSpPr>
        <p:spPr>
          <a:xfrm>
            <a:off x="809825" y="494008"/>
            <a:ext cx="16668349" cy="9118159"/>
          </a:xfrm>
          <a:custGeom>
            <a:avLst/>
            <a:gdLst/>
            <a:ahLst/>
            <a:cxnLst/>
            <a:rect l="l" t="t" r="r" b="b"/>
            <a:pathLst>
              <a:path w="16668349" h="9118159" extrusionOk="0">
                <a:moveTo>
                  <a:pt x="0" y="0"/>
                </a:moveTo>
                <a:lnTo>
                  <a:pt x="16668349" y="0"/>
                </a:lnTo>
                <a:lnTo>
                  <a:pt x="16668349" y="9118159"/>
                </a:lnTo>
                <a:lnTo>
                  <a:pt x="0" y="91181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69" name="Google Shape;769;g3068e661e22_0_5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770" name="Google Shape;770;g3068e661e22_0_5"/>
          <p:cNvSpPr txBox="1"/>
          <p:nvPr/>
        </p:nvSpPr>
        <p:spPr>
          <a:xfrm>
            <a:off x="4886793" y="1945395"/>
            <a:ext cx="80220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8">
                <a:solidFill>
                  <a:srgbClr val="9943B8"/>
                </a:solidFill>
              </a:rPr>
              <a:t>다음 차시 알림</a:t>
            </a:r>
            <a:endParaRPr/>
          </a:p>
        </p:txBody>
      </p:sp>
      <p:sp>
        <p:nvSpPr>
          <p:cNvPr id="771" name="Google Shape;771;g3068e661e22_0_5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772" name="Google Shape;772;g3068e661e22_0_5"/>
          <p:cNvSpPr txBox="1"/>
          <p:nvPr/>
        </p:nvSpPr>
        <p:spPr>
          <a:xfrm>
            <a:off x="1320301" y="3654075"/>
            <a:ext cx="15729600" cy="2342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50" b="1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다음주, 다다음주는</a:t>
            </a:r>
            <a:r>
              <a:rPr lang="en-US" sz="10874" b="1">
                <a:solidFill>
                  <a:srgbClr val="8068CB"/>
                </a:solidFill>
                <a:latin typeface="Arimo"/>
                <a:ea typeface="Arimo"/>
                <a:cs typeface="Arimo"/>
                <a:sym typeface="Arimo"/>
              </a:rPr>
              <a:t> 중간고사!!</a:t>
            </a:r>
            <a:endParaRPr/>
          </a:p>
        </p:txBody>
      </p:sp>
      <p:sp>
        <p:nvSpPr>
          <p:cNvPr id="773" name="Google Shape;773;g3068e661e22_0_5"/>
          <p:cNvSpPr txBox="1"/>
          <p:nvPr/>
        </p:nvSpPr>
        <p:spPr>
          <a:xfrm>
            <a:off x="2472303" y="5327775"/>
            <a:ext cx="133434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75" b="1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다음 주차는 </a:t>
            </a:r>
            <a:r>
              <a:rPr lang="en-US" sz="10850" b="1">
                <a:solidFill>
                  <a:srgbClr val="8068CB"/>
                </a:solidFill>
                <a:latin typeface="Arimo"/>
                <a:ea typeface="Arimo"/>
                <a:cs typeface="Arimo"/>
                <a:sym typeface="Arimo"/>
              </a:rPr>
              <a:t>회식!!</a:t>
            </a:r>
            <a:endParaRPr/>
          </a:p>
        </p:txBody>
      </p:sp>
      <p:sp>
        <p:nvSpPr>
          <p:cNvPr id="774" name="Google Shape;774;g3068e661e22_0_5"/>
          <p:cNvSpPr txBox="1"/>
          <p:nvPr/>
        </p:nvSpPr>
        <p:spPr>
          <a:xfrm>
            <a:off x="5033410" y="7166841"/>
            <a:ext cx="8221200" cy="11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75" b="1">
                <a:solidFill>
                  <a:srgbClr val="8068CB"/>
                </a:solidFill>
                <a:latin typeface="Arimo"/>
                <a:ea typeface="Arimo"/>
                <a:cs typeface="Arimo"/>
                <a:sym typeface="Arimo"/>
              </a:rPr>
              <a:t>10월 28</a:t>
            </a:r>
            <a:r>
              <a:rPr lang="en-US" sz="7575" b="1" i="0" u="none" strike="noStrike" cap="none">
                <a:solidFill>
                  <a:srgbClr val="8068CB"/>
                </a:solidFill>
                <a:latin typeface="Arimo"/>
                <a:ea typeface="Arimo"/>
                <a:cs typeface="Arimo"/>
                <a:sym typeface="Arimo"/>
              </a:rPr>
              <a:t>일</a:t>
            </a:r>
            <a:r>
              <a:rPr lang="en-US" sz="7575" b="1" i="0" u="none" strike="noStrike" cap="none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에 봐요!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6682ee81b_0_15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4" name="Google Shape;154;g306682ee81b_0_15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155" name="Google Shape;155;g306682ee81b_0_15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156" name="Google Shape;156;g306682ee81b_0_15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157" name="Google Shape;157;g306682ee81b_0_15"/>
          <p:cNvSpPr txBox="1"/>
          <p:nvPr/>
        </p:nvSpPr>
        <p:spPr>
          <a:xfrm>
            <a:off x="3610600" y="4967300"/>
            <a:ext cx="11969400" cy="56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9943B8"/>
                </a:solidFill>
                <a:latin typeface="Arimo Medium"/>
                <a:ea typeface="Arimo Medium"/>
                <a:cs typeface="Arimo Medium"/>
                <a:sym typeface="Arimo Medium"/>
              </a:rPr>
              <a:t>시리즈 인덱싱과 슬라이싱: </a:t>
            </a:r>
            <a:endParaRPr sz="4000">
              <a:solidFill>
                <a:srgbClr val="9943B8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9943B8"/>
                </a:solidFill>
                <a:latin typeface="Arimo Medium"/>
                <a:ea typeface="Arimo Medium"/>
                <a:cs typeface="Arimo Medium"/>
                <a:sym typeface="Arimo Medium"/>
              </a:rPr>
              <a:t>Series 객체에서 특정 값을 인덱스로 직접 조회하거나, 범위를 지정하여 여러 값을 연속적으로 선택할 수 있는 기능을 제공한다.</a:t>
            </a:r>
            <a:endParaRPr sz="4000">
              <a:solidFill>
                <a:srgbClr val="9943B8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pic>
        <p:nvPicPr>
          <p:cNvPr id="158" name="Google Shape;158;g306682ee81b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721" y="2243746"/>
            <a:ext cx="6537226" cy="23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306682ee81b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6713" y="2476500"/>
            <a:ext cx="905827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68ba11208_3_14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9" name="Google Shape;169;g3068ba11208_3_14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170" name="Google Shape;170;g3068ba11208_3_14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171" name="Google Shape;171;g3068ba11208_3_14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172" name="Google Shape;172;g3068ba11208_3_14"/>
          <p:cNvSpPr txBox="1"/>
          <p:nvPr/>
        </p:nvSpPr>
        <p:spPr>
          <a:xfrm>
            <a:off x="2521000" y="5720425"/>
            <a:ext cx="13571700" cy="56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9943B8"/>
                </a:solidFill>
                <a:latin typeface="Arimo Medium"/>
                <a:ea typeface="Arimo Medium"/>
                <a:cs typeface="Arimo Medium"/>
                <a:sym typeface="Arimo Medium"/>
              </a:rPr>
              <a:t>시리즈 values 변경과 추가: </a:t>
            </a:r>
            <a:endParaRPr sz="4000">
              <a:solidFill>
                <a:srgbClr val="9943B8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9943B8"/>
                </a:solidFill>
                <a:latin typeface="Arimo Medium"/>
                <a:ea typeface="Arimo Medium"/>
                <a:cs typeface="Arimo Medium"/>
                <a:sym typeface="Arimo Medium"/>
              </a:rPr>
              <a:t>기존의 값을 인덱스를 사용해 간편하게 변경할 수 있으며, </a:t>
            </a:r>
            <a:endParaRPr sz="4000">
              <a:solidFill>
                <a:srgbClr val="9943B8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9943B8"/>
                </a:solidFill>
                <a:latin typeface="Arimo Medium"/>
                <a:ea typeface="Arimo Medium"/>
                <a:cs typeface="Arimo Medium"/>
                <a:sym typeface="Arimo Medium"/>
              </a:rPr>
              <a:t>새로운 인덱스를 지정함으로써 시리즈에 데이터를 추가하는 것도 가능하다.</a:t>
            </a:r>
            <a:endParaRPr sz="4000">
              <a:solidFill>
                <a:srgbClr val="9943B8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pic>
        <p:nvPicPr>
          <p:cNvPr id="173" name="Google Shape;173;g3068ba11208_3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9413" y="4520725"/>
            <a:ext cx="92487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3068ba11208_3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7649" y="2257875"/>
            <a:ext cx="9280679" cy="12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68ba11208_3_25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4" name="Google Shape;184;g3068ba11208_3_25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185" name="Google Shape;185;g3068ba11208_3_25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186" name="Google Shape;186;g3068ba11208_3_25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187" name="Google Shape;187;g3068ba11208_3_25"/>
          <p:cNvSpPr txBox="1"/>
          <p:nvPr/>
        </p:nvSpPr>
        <p:spPr>
          <a:xfrm>
            <a:off x="2285900" y="4336250"/>
            <a:ext cx="15615300" cy="56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9943B8"/>
                </a:solidFill>
                <a:latin typeface="Arimo Medium"/>
                <a:ea typeface="Arimo Medium"/>
                <a:cs typeface="Arimo Medium"/>
                <a:sym typeface="Arimo Medium"/>
              </a:rPr>
              <a:t>시리즈 index와 values: index 속성을 통해 </a:t>
            </a:r>
            <a:endParaRPr sz="4000">
              <a:solidFill>
                <a:srgbClr val="9943B8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9943B8"/>
                </a:solidFill>
                <a:latin typeface="Arimo Medium"/>
                <a:ea typeface="Arimo Medium"/>
                <a:cs typeface="Arimo Medium"/>
                <a:sym typeface="Arimo Medium"/>
              </a:rPr>
              <a:t>시리즈의 인덱스 값을 확인할 수 있고, values 속성을 통해 데이터 값들을 NumPy 배열 형태로 손쉽게 확인할 수 있다.</a:t>
            </a:r>
            <a:endParaRPr sz="4000">
              <a:solidFill>
                <a:srgbClr val="9943B8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pic>
        <p:nvPicPr>
          <p:cNvPr id="188" name="Google Shape;188;g3068ba11208_3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750" y="2886350"/>
            <a:ext cx="93345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6" scaled="0"/>
        </a:gra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6682ee81b_0_4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8" name="Google Shape;198;g306682ee81b_0_4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199" name="Google Shape;199;g306682ee81b_0_4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200" name="Google Shape;200;g306682ee81b_0_4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201" name="Google Shape;201;g306682ee81b_0_4"/>
          <p:cNvSpPr txBox="1"/>
          <p:nvPr/>
        </p:nvSpPr>
        <p:spPr>
          <a:xfrm>
            <a:off x="5766052" y="3592195"/>
            <a:ext cx="6948600" cy="489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50" dirty="0">
                <a:solidFill>
                  <a:srgbClr val="9943B8"/>
                </a:solidFill>
              </a:rPr>
              <a:t>4</a:t>
            </a:r>
            <a:r>
              <a:rPr lang="en-US" sz="7550" b="0" i="0" u="none" strike="noStrike" cap="none" dirty="0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7550" dirty="0">
                <a:solidFill>
                  <a:srgbClr val="9943B8"/>
                </a:solidFill>
              </a:rPr>
              <a:t>0</a:t>
            </a:r>
            <a:endParaRPr sz="7550"/>
          </a:p>
          <a:p>
            <a:pPr algn="ctr">
              <a:lnSpc>
                <a:spcPct val="140010"/>
              </a:lnSpc>
            </a:pPr>
            <a:r>
              <a:rPr lang="en-US" sz="7550" err="1">
                <a:solidFill>
                  <a:srgbClr val="9943B8"/>
                </a:solidFill>
              </a:rPr>
              <a:t>데이터프레임</a:t>
            </a:r>
            <a:r>
              <a:rPr lang="en-US" sz="7550" dirty="0">
                <a:solidFill>
                  <a:srgbClr val="9943B8"/>
                </a:solidFill>
              </a:rPr>
              <a:t> </a:t>
            </a:r>
            <a:endParaRPr lang="en-US" sz="7550" dirty="0"/>
          </a:p>
          <a:p>
            <a:pPr marL="0" marR="0" lvl="0" indent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50" dirty="0" err="1">
                <a:solidFill>
                  <a:srgbClr val="9943B8"/>
                </a:solidFill>
              </a:rPr>
              <a:t>인트로</a:t>
            </a:r>
            <a:endParaRPr sz="7550" dirty="0" err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43B8"/>
            </a:gs>
            <a:gs pos="100000">
              <a:srgbClr val="4DB8F5"/>
            </a:gs>
          </a:gsLst>
          <a:lin ang="2700000" scaled="0"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"/>
          <p:cNvSpPr/>
          <p:nvPr/>
        </p:nvSpPr>
        <p:spPr>
          <a:xfrm>
            <a:off x="773660" y="494008"/>
            <a:ext cx="16740679" cy="9154324"/>
          </a:xfrm>
          <a:custGeom>
            <a:avLst/>
            <a:gdLst/>
            <a:ahLst/>
            <a:cxnLst/>
            <a:rect l="l" t="t" r="r" b="b"/>
            <a:pathLst>
              <a:path w="16740679" h="9154324" extrusionOk="0">
                <a:moveTo>
                  <a:pt x="0" y="0"/>
                </a:moveTo>
                <a:lnTo>
                  <a:pt x="16740679" y="0"/>
                </a:lnTo>
                <a:lnTo>
                  <a:pt x="16740679" y="9154324"/>
                </a:lnTo>
                <a:lnTo>
                  <a:pt x="0" y="915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1" name="Google Shape;211;p5"/>
          <p:cNvSpPr/>
          <p:nvPr/>
        </p:nvSpPr>
        <p:spPr>
          <a:xfrm>
            <a:off x="809825" y="1590819"/>
            <a:ext cx="16668369" cy="19050"/>
          </a:xfrm>
          <a:custGeom>
            <a:avLst/>
            <a:gdLst/>
            <a:ahLst/>
            <a:cxnLst/>
            <a:rect l="l" t="t" r="r" b="b"/>
            <a:pathLst>
              <a:path w="22224492" h="25400" extrusionOk="0">
                <a:moveTo>
                  <a:pt x="0" y="0"/>
                </a:moveTo>
                <a:lnTo>
                  <a:pt x="22224492" y="0"/>
                </a:lnTo>
                <a:lnTo>
                  <a:pt x="22224492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92C1DF"/>
          </a:solidFill>
          <a:ln>
            <a:noFill/>
          </a:ln>
        </p:spPr>
      </p:sp>
      <p:sp>
        <p:nvSpPr>
          <p:cNvPr id="212" name="Google Shape;212;p5"/>
          <p:cNvSpPr txBox="1"/>
          <p:nvPr/>
        </p:nvSpPr>
        <p:spPr>
          <a:xfrm>
            <a:off x="13175502" y="924279"/>
            <a:ext cx="3756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4C76CF"/>
                </a:solidFill>
                <a:latin typeface="Arial"/>
                <a:ea typeface="Arial"/>
                <a:cs typeface="Arial"/>
                <a:sym typeface="Arial"/>
              </a:rPr>
              <a:t>https://www.smarcle.dev</a:t>
            </a:r>
            <a:endParaRPr/>
          </a:p>
        </p:txBody>
      </p:sp>
      <p:sp>
        <p:nvSpPr>
          <p:cNvPr id="213" name="Google Shape;213;p5"/>
          <p:cNvSpPr txBox="1"/>
          <p:nvPr/>
        </p:nvSpPr>
        <p:spPr>
          <a:xfrm>
            <a:off x="1355723" y="924279"/>
            <a:ext cx="2943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9943B8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214" name="Google Shape;214;p5"/>
          <p:cNvSpPr txBox="1"/>
          <p:nvPr/>
        </p:nvSpPr>
        <p:spPr>
          <a:xfrm>
            <a:off x="2305200" y="1702525"/>
            <a:ext cx="13677600" cy="542299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시리즈</a:t>
            </a:r>
            <a:endParaRPr sz="3700" dirty="0" err="1">
              <a:solidFill>
                <a:schemeClr val="accent4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-&gt;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하나의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인덱스와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하나의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value가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1:1로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매칭</a:t>
            </a:r>
            <a:endParaRPr sz="3700" dirty="0" err="1">
              <a:solidFill>
                <a:schemeClr val="accent4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즉,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시리즈는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인덱스를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가지는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1차원 열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구조</a:t>
            </a:r>
            <a:endParaRPr sz="3700" dirty="0" err="1">
              <a:solidFill>
                <a:schemeClr val="accent4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accent4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데이터프레임</a:t>
            </a:r>
            <a:endParaRPr sz="3700" dirty="0" err="1">
              <a:solidFill>
                <a:schemeClr val="accent4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같은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인덱스를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공유하며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2개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이상의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열을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가지는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구조</a:t>
            </a:r>
            <a:endParaRPr sz="3700" dirty="0" err="1">
              <a:solidFill>
                <a:schemeClr val="accent4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>
              <a:lnSpc>
                <a:spcPct val="115000"/>
              </a:lnSpc>
            </a:pP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-&gt; 2차원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행렬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구조를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지닌다</a:t>
            </a:r>
            <a:endParaRPr sz="3700" dirty="0" err="1">
              <a:solidFill>
                <a:schemeClr val="accent4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>
              <a:lnSpc>
                <a:spcPct val="115000"/>
              </a:lnSpc>
            </a:pPr>
            <a:r>
              <a:rPr lang="en-US" sz="370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 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엑셀과 </a:t>
            </a:r>
            <a:r>
              <a:rPr lang="en-US" sz="370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유사한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구조</a:t>
            </a:r>
            <a:endParaRPr sz="3700" err="1">
              <a:solidFill>
                <a:schemeClr val="accent4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sp>
        <p:nvSpPr>
          <p:cNvPr id="215" name="Google Shape;215;p5"/>
          <p:cNvSpPr txBox="1"/>
          <p:nvPr/>
        </p:nvSpPr>
        <p:spPr>
          <a:xfrm>
            <a:off x="2305200" y="6752775"/>
            <a:ext cx="14146500" cy="2573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mo Medium"/>
              <a:ea typeface="Arimo Medium"/>
              <a:cs typeface="Arimo Medium"/>
              <a:sym typeface="Arim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각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원소에는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index와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column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이름으로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접근할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수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있다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.</a:t>
            </a:r>
            <a:endParaRPr sz="3700">
              <a:solidFill>
                <a:schemeClr val="accent4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>
              <a:lnSpc>
                <a:spcPct val="115000"/>
              </a:lnSpc>
            </a:pP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각 </a:t>
            </a:r>
            <a:r>
              <a:rPr lang="en-US" sz="370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열은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개별의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시리즈가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되며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공통된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자료형을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가지고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, </a:t>
            </a:r>
            <a:endParaRPr lang="en-US" sz="3700" dirty="0">
              <a:solidFill>
                <a:schemeClr val="accent4"/>
              </a:solidFill>
              <a:latin typeface="Arimo Medium"/>
              <a:ea typeface="Arimo Medium"/>
              <a:cs typeface="Arimo Medium"/>
            </a:endParaRP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각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행은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개별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열들의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정보를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하나씩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가지는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시리즈가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 </a:t>
            </a:r>
            <a:r>
              <a:rPr lang="en-US" sz="3700" dirty="0" err="1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된다</a:t>
            </a:r>
            <a:r>
              <a:rPr lang="en-US" sz="3700" dirty="0">
                <a:solidFill>
                  <a:schemeClr val="accent4"/>
                </a:solidFill>
                <a:latin typeface="Arimo Medium"/>
                <a:ea typeface="Arimo Medium"/>
                <a:cs typeface="Arimo Medium"/>
                <a:sym typeface="Arimo Medium"/>
              </a:rPr>
              <a:t>.</a:t>
            </a:r>
            <a:endParaRPr sz="3700" dirty="0">
              <a:solidFill>
                <a:schemeClr val="accent4"/>
              </a:solidFill>
              <a:latin typeface="Arimo Medium"/>
              <a:ea typeface="Arimo Medium"/>
              <a:cs typeface="Arim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사용자 지정</PresentationFormat>
  <Slides>49</Slides>
  <Notes>49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0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66</cp:revision>
  <dcterms:created xsi:type="dcterms:W3CDTF">2006-08-16T00:00:00Z</dcterms:created>
  <dcterms:modified xsi:type="dcterms:W3CDTF">2024-09-29T14:37:16Z</dcterms:modified>
</cp:coreProperties>
</file>